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7.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7.jpg" ContentType="image/png"/>
  <Override PartName="/ppt/media/image78.jpg" ContentType="image/png"/>
  <Override PartName="/ppt/media/image79.jpg" ContentType="image/png"/>
  <Override PartName="/ppt/media/image80.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howSpecialPlsOnTitleSld="0" strictFirstAndLastChars="0" saveSubsetFonts="1">
  <p:sldMasterIdLst>
    <p:sldMasterId id="2147483648" r:id="rId1"/>
    <p:sldMasterId id="2147483910" r:id="rId2"/>
  </p:sldMasterIdLst>
  <p:notesMasterIdLst>
    <p:notesMasterId r:id="rId86"/>
  </p:notesMasterIdLst>
  <p:sldIdLst>
    <p:sldId id="263" r:id="rId3"/>
    <p:sldId id="274" r:id="rId4"/>
    <p:sldId id="326" r:id="rId5"/>
    <p:sldId id="317" r:id="rId6"/>
    <p:sldId id="318" r:id="rId7"/>
    <p:sldId id="319" r:id="rId8"/>
    <p:sldId id="320" r:id="rId9"/>
    <p:sldId id="321" r:id="rId10"/>
    <p:sldId id="322" r:id="rId11"/>
    <p:sldId id="323" r:id="rId12"/>
    <p:sldId id="324" r:id="rId13"/>
    <p:sldId id="327" r:id="rId14"/>
    <p:sldId id="279" r:id="rId15"/>
    <p:sldId id="264" r:id="rId16"/>
    <p:sldId id="271" r:id="rId17"/>
    <p:sldId id="280" r:id="rId18"/>
    <p:sldId id="281" r:id="rId19"/>
    <p:sldId id="272" r:id="rId20"/>
    <p:sldId id="282" r:id="rId21"/>
    <p:sldId id="283" r:id="rId22"/>
    <p:sldId id="284" r:id="rId23"/>
    <p:sldId id="330" r:id="rId24"/>
    <p:sldId id="26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285" r:id="rId39"/>
    <p:sldId id="286" r:id="rId40"/>
    <p:sldId id="287" r:id="rId41"/>
    <p:sldId id="288" r:id="rId42"/>
    <p:sldId id="289" r:id="rId43"/>
    <p:sldId id="290" r:id="rId44"/>
    <p:sldId id="268" r:id="rId45"/>
    <p:sldId id="291" r:id="rId46"/>
    <p:sldId id="292" r:id="rId47"/>
    <p:sldId id="293" r:id="rId48"/>
    <p:sldId id="294" r:id="rId49"/>
    <p:sldId id="295" r:id="rId50"/>
    <p:sldId id="296" r:id="rId51"/>
    <p:sldId id="297" r:id="rId52"/>
    <p:sldId id="298" r:id="rId53"/>
    <p:sldId id="299" r:id="rId54"/>
    <p:sldId id="300" r:id="rId55"/>
    <p:sldId id="301" r:id="rId56"/>
    <p:sldId id="315" r:id="rId57"/>
    <p:sldId id="328" r:id="rId58"/>
    <p:sldId id="269" r:id="rId59"/>
    <p:sldId id="266" r:id="rId60"/>
    <p:sldId id="267" r:id="rId61"/>
    <p:sldId id="270" r:id="rId62"/>
    <p:sldId id="331" r:id="rId63"/>
    <p:sldId id="332" r:id="rId64"/>
    <p:sldId id="333" r:id="rId65"/>
    <p:sldId id="334" r:id="rId66"/>
    <p:sldId id="335" r:id="rId67"/>
    <p:sldId id="275" r:id="rId68"/>
    <p:sldId id="336" r:id="rId69"/>
    <p:sldId id="337" r:id="rId70"/>
    <p:sldId id="338" r:id="rId71"/>
    <p:sldId id="339" r:id="rId72"/>
    <p:sldId id="340" r:id="rId73"/>
    <p:sldId id="341" r:id="rId74"/>
    <p:sldId id="342" r:id="rId75"/>
    <p:sldId id="343" r:id="rId76"/>
    <p:sldId id="277" r:id="rId77"/>
    <p:sldId id="278" r:id="rId78"/>
    <p:sldId id="344" r:id="rId79"/>
    <p:sldId id="345" r:id="rId80"/>
    <p:sldId id="346" r:id="rId81"/>
    <p:sldId id="265" r:id="rId82"/>
    <p:sldId id="276" r:id="rId83"/>
    <p:sldId id="273" r:id="rId84"/>
    <p:sldId id="329" r:id="rId85"/>
  </p:sldIdLst>
  <p:sldSz cx="24384000" cy="13716000"/>
  <p:notesSz cx="6858000" cy="9144000"/>
  <p:defaultTextStyle>
    <a:defPPr>
      <a:defRPr lang="de-DE"/>
    </a:defPPr>
    <a:lvl1pPr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1pPr>
    <a:lvl2pPr marL="4572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2pPr>
    <a:lvl3pPr marL="9144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3pPr>
    <a:lvl4pPr marL="13716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4pPr>
    <a:lvl5pPr marL="18288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5pPr>
    <a:lvl6pPr marL="22860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6pPr>
    <a:lvl7pPr marL="27432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7pPr>
    <a:lvl8pPr marL="32004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8pPr>
    <a:lvl9pPr marL="36576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41" autoAdjust="0"/>
    <p:restoredTop sz="95371" autoAdjust="0"/>
  </p:normalViewPr>
  <p:slideViewPr>
    <p:cSldViewPr>
      <p:cViewPr varScale="1">
        <p:scale>
          <a:sx n="28" d="100"/>
          <a:sy n="28" d="100"/>
        </p:scale>
        <p:origin x="132" y="118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2" name="Rectangle 2"/>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noProof="0">
                <a:sym typeface="Avenir Roman" charset="0"/>
              </a:rPr>
              <a:t>Click to edit Master text styles</a:t>
            </a:r>
          </a:p>
          <a:p>
            <a:pPr lvl="1"/>
            <a:r>
              <a:rPr lang="de-DE" altLang="de-DE" noProof="0">
                <a:sym typeface="Avenir Roman" charset="0"/>
              </a:rPr>
              <a:t>Second level</a:t>
            </a:r>
          </a:p>
          <a:p>
            <a:pPr lvl="2"/>
            <a:r>
              <a:rPr lang="de-DE" altLang="de-DE" noProof="0">
                <a:sym typeface="Avenir Roman" charset="0"/>
              </a:rPr>
              <a:t>Third level</a:t>
            </a:r>
          </a:p>
          <a:p>
            <a:pPr lvl="3"/>
            <a:r>
              <a:rPr lang="de-DE" altLang="de-DE" noProof="0">
                <a:sym typeface="Avenir Roman" charset="0"/>
              </a:rPr>
              <a:t>Fourth level</a:t>
            </a:r>
          </a:p>
          <a:p>
            <a:pPr lvl="4"/>
            <a:r>
              <a:rPr lang="de-DE" altLang="de-DE" noProof="0">
                <a:sym typeface="Avenir Roman" charset="0"/>
              </a:rPr>
              <a:t>Fifth level</a:t>
            </a:r>
          </a:p>
        </p:txBody>
      </p:sp>
    </p:spTree>
    <p:extLst>
      <p:ext uri="{BB962C8B-B14F-4D97-AF65-F5344CB8AC3E}">
        <p14:creationId xmlns:p14="http://schemas.microsoft.com/office/powerpoint/2010/main" val="1377840329"/>
      </p:ext>
    </p:extLst>
  </p:cSld>
  <p:clrMap bg1="lt1" tx1="dk1" bg2="lt2" tx2="dk2" accent1="accent1" accent2="accent2" accent3="accent3" accent4="accent4" accent5="accent5" accent6="accent6" hlink="hlink" folHlink="folHlink"/>
  <p:notesStyle>
    <a:lvl1pPr algn="l" defTabSz="457200" rtl="0" eaLnBrk="0" fontAlgn="base" hangingPunct="0">
      <a:lnSpc>
        <a:spcPct val="125000"/>
      </a:lnSpc>
      <a:spcBef>
        <a:spcPct val="0"/>
      </a:spcBef>
      <a:spcAft>
        <a:spcPct val="0"/>
      </a:spcAft>
      <a:defRPr sz="4800" kern="1200">
        <a:solidFill>
          <a:srgbClr val="000000"/>
        </a:solidFill>
        <a:latin typeface="Avenir Roman" charset="0"/>
        <a:ea typeface="Avenir Roman" charset="0"/>
        <a:cs typeface="Avenir Roman" charset="0"/>
        <a:sym typeface="Avenir Roman" charset="0"/>
      </a:defRPr>
    </a:lvl1pPr>
    <a:lvl2pPr indent="228600" algn="l" defTabSz="457200" rtl="0" eaLnBrk="0" fontAlgn="base" hangingPunct="0">
      <a:lnSpc>
        <a:spcPct val="125000"/>
      </a:lnSpc>
      <a:spcBef>
        <a:spcPct val="0"/>
      </a:spcBef>
      <a:spcAft>
        <a:spcPct val="0"/>
      </a:spcAft>
      <a:defRPr sz="4800" kern="1200">
        <a:solidFill>
          <a:srgbClr val="000000"/>
        </a:solidFill>
        <a:latin typeface="Avenir Roman" charset="0"/>
        <a:ea typeface="Avenir Roman" charset="0"/>
        <a:cs typeface="Avenir Roman" charset="0"/>
        <a:sym typeface="Avenir Roman" charset="0"/>
      </a:defRPr>
    </a:lvl2pPr>
    <a:lvl3pPr indent="457200" algn="l" defTabSz="457200" rtl="0" eaLnBrk="0" fontAlgn="base" hangingPunct="0">
      <a:lnSpc>
        <a:spcPct val="125000"/>
      </a:lnSpc>
      <a:spcBef>
        <a:spcPct val="0"/>
      </a:spcBef>
      <a:spcAft>
        <a:spcPct val="0"/>
      </a:spcAft>
      <a:defRPr sz="4800" kern="1200">
        <a:solidFill>
          <a:srgbClr val="000000"/>
        </a:solidFill>
        <a:latin typeface="Avenir Roman" charset="0"/>
        <a:ea typeface="Avenir Roman" charset="0"/>
        <a:cs typeface="Avenir Roman" charset="0"/>
        <a:sym typeface="Avenir Roman" charset="0"/>
      </a:defRPr>
    </a:lvl3pPr>
    <a:lvl4pPr indent="685800" algn="l" defTabSz="457200" rtl="0" eaLnBrk="0" fontAlgn="base" hangingPunct="0">
      <a:lnSpc>
        <a:spcPct val="125000"/>
      </a:lnSpc>
      <a:spcBef>
        <a:spcPct val="0"/>
      </a:spcBef>
      <a:spcAft>
        <a:spcPct val="0"/>
      </a:spcAft>
      <a:defRPr sz="4800" kern="1200">
        <a:solidFill>
          <a:srgbClr val="000000"/>
        </a:solidFill>
        <a:latin typeface="Avenir Roman" charset="0"/>
        <a:ea typeface="Avenir Roman" charset="0"/>
        <a:cs typeface="Avenir Roman" charset="0"/>
        <a:sym typeface="Avenir Roman" charset="0"/>
      </a:defRPr>
    </a:lvl4pPr>
    <a:lvl5pPr indent="914400" algn="l" defTabSz="457200" rtl="0" eaLnBrk="0" fontAlgn="base" hangingPunct="0">
      <a:lnSpc>
        <a:spcPct val="125000"/>
      </a:lnSpc>
      <a:spcBef>
        <a:spcPct val="0"/>
      </a:spcBef>
      <a:spcAft>
        <a:spcPct val="0"/>
      </a:spcAft>
      <a:defRPr sz="4800" kern="1200">
        <a:solidFill>
          <a:srgbClr val="000000"/>
        </a:solidFill>
        <a:latin typeface="Avenir Roman" charset="0"/>
        <a:ea typeface="Avenir Roman" charset="0"/>
        <a:cs typeface="Avenir Roman" charset="0"/>
        <a:sym typeface="Avenir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852769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For</a:t>
            </a:r>
            <a:r>
              <a:rPr lang="de-DE" dirty="0"/>
              <a:t> </a:t>
            </a:r>
            <a:r>
              <a:rPr lang="de-DE" dirty="0" err="1"/>
              <a:t>the</a:t>
            </a:r>
            <a:r>
              <a:rPr lang="de-DE" dirty="0"/>
              <a:t> </a:t>
            </a:r>
            <a:r>
              <a:rPr lang="de-DE" dirty="0" err="1"/>
              <a:t>yellow</a:t>
            </a:r>
            <a:r>
              <a:rPr lang="de-DE" dirty="0"/>
              <a:t> </a:t>
            </a:r>
            <a:r>
              <a:rPr lang="de-DE" dirty="0" err="1"/>
              <a:t>class</a:t>
            </a:r>
            <a:r>
              <a:rPr lang="de-DE" dirty="0"/>
              <a:t>, </a:t>
            </a:r>
            <a:r>
              <a:rPr lang="de-DE" dirty="0" err="1"/>
              <a:t>we</a:t>
            </a:r>
            <a:r>
              <a:rPr lang="de-DE" dirty="0"/>
              <a:t> </a:t>
            </a:r>
            <a:r>
              <a:rPr lang="de-DE" dirty="0" err="1"/>
              <a:t>see</a:t>
            </a:r>
            <a:r>
              <a:rPr lang="de-DE" dirty="0"/>
              <a:t> </a:t>
            </a:r>
            <a:r>
              <a:rPr lang="de-DE" dirty="0" err="1"/>
              <a:t>the</a:t>
            </a:r>
            <a:r>
              <a:rPr lang="de-DE" dirty="0"/>
              <a:t> </a:t>
            </a:r>
            <a:r>
              <a:rPr lang="de-DE" dirty="0" err="1"/>
              <a:t>validation</a:t>
            </a:r>
            <a:r>
              <a:rPr lang="de-DE" dirty="0"/>
              <a:t> </a:t>
            </a:r>
            <a:r>
              <a:rPr lang="de-DE" dirty="0" err="1"/>
              <a:t>results</a:t>
            </a:r>
            <a:r>
              <a:rPr lang="de-DE" dirty="0"/>
              <a:t> </a:t>
            </a:r>
            <a:r>
              <a:rPr lang="de-DE" dirty="0" err="1"/>
              <a:t>are</a:t>
            </a:r>
            <a:r>
              <a:rPr lang="de-DE" dirty="0"/>
              <a:t> a </a:t>
            </a:r>
            <a:r>
              <a:rPr lang="de-DE" dirty="0" err="1"/>
              <a:t>lot</a:t>
            </a:r>
            <a:r>
              <a:rPr lang="de-DE" dirty="0"/>
              <a:t> </a:t>
            </a:r>
            <a:r>
              <a:rPr lang="de-DE" dirty="0" err="1"/>
              <a:t>better</a:t>
            </a:r>
            <a:r>
              <a:rPr lang="de-DE" dirty="0"/>
              <a:t>. </a:t>
            </a:r>
            <a:r>
              <a:rPr lang="de-DE" dirty="0" err="1"/>
              <a:t>With</a:t>
            </a:r>
            <a:r>
              <a:rPr lang="de-DE" dirty="0"/>
              <a:t> a </a:t>
            </a:r>
            <a:r>
              <a:rPr lang="de-DE" dirty="0" err="1"/>
              <a:t>low</a:t>
            </a:r>
            <a:r>
              <a:rPr lang="de-DE" dirty="0"/>
              <a:t> </a:t>
            </a:r>
            <a:r>
              <a:rPr lang="de-DE" dirty="0" err="1"/>
              <a:t>threshold</a:t>
            </a:r>
            <a:r>
              <a:rPr lang="de-DE" dirty="0"/>
              <a:t>, </a:t>
            </a:r>
            <a:r>
              <a:rPr lang="de-DE" dirty="0" err="1"/>
              <a:t>the</a:t>
            </a:r>
            <a:r>
              <a:rPr lang="de-DE" dirty="0"/>
              <a:t> TPR </a:t>
            </a:r>
            <a:r>
              <a:rPr lang="de-DE" dirty="0" err="1"/>
              <a:t>is</a:t>
            </a:r>
            <a:r>
              <a:rPr lang="de-DE" dirty="0"/>
              <a:t> </a:t>
            </a:r>
            <a:r>
              <a:rPr lang="de-DE" dirty="0" err="1"/>
              <a:t>over</a:t>
            </a:r>
            <a:r>
              <a:rPr lang="de-DE" dirty="0"/>
              <a:t> 80%, </a:t>
            </a:r>
            <a:r>
              <a:rPr lang="de-DE" dirty="0" err="1"/>
              <a:t>while</a:t>
            </a:r>
            <a:r>
              <a:rPr lang="de-DE" dirty="0"/>
              <a:t> </a:t>
            </a:r>
            <a:r>
              <a:rPr lang="de-DE" dirty="0" err="1"/>
              <a:t>the</a:t>
            </a:r>
            <a:r>
              <a:rPr lang="de-DE" dirty="0"/>
              <a:t> FPR </a:t>
            </a:r>
            <a:r>
              <a:rPr lang="de-DE" dirty="0" err="1"/>
              <a:t>is</a:t>
            </a:r>
            <a:r>
              <a:rPr lang="de-DE" dirty="0"/>
              <a:t> </a:t>
            </a:r>
            <a:r>
              <a:rPr lang="de-DE" dirty="0" err="1"/>
              <a:t>below</a:t>
            </a:r>
            <a:r>
              <a:rPr lang="de-DE" dirty="0"/>
              <a:t> 20 %. This </a:t>
            </a:r>
            <a:r>
              <a:rPr lang="de-DE" dirty="0" err="1"/>
              <a:t>is</a:t>
            </a:r>
            <a:r>
              <a:rPr lang="de-DE" dirty="0"/>
              <a:t> still </a:t>
            </a:r>
            <a:r>
              <a:rPr lang="de-DE" dirty="0" err="1"/>
              <a:t>far</a:t>
            </a:r>
            <a:r>
              <a:rPr lang="de-DE" dirty="0"/>
              <a:t> </a:t>
            </a:r>
            <a:r>
              <a:rPr lang="de-DE" dirty="0" err="1"/>
              <a:t>from</a:t>
            </a:r>
            <a:r>
              <a:rPr lang="de-DE" dirty="0"/>
              <a:t> </a:t>
            </a:r>
            <a:r>
              <a:rPr lang="de-DE" dirty="0" err="1"/>
              <a:t>the</a:t>
            </a:r>
            <a:r>
              <a:rPr lang="de-DE" dirty="0"/>
              <a:t> </a:t>
            </a:r>
            <a:r>
              <a:rPr lang="de-DE" dirty="0" err="1"/>
              <a:t>requirements</a:t>
            </a:r>
            <a:r>
              <a:rPr lang="de-DE" dirty="0"/>
              <a:t> </a:t>
            </a:r>
            <a:r>
              <a:rPr lang="de-DE" dirty="0" err="1"/>
              <a:t>for</a:t>
            </a:r>
            <a:r>
              <a:rPr lang="de-DE" dirty="0"/>
              <a:t> final </a:t>
            </a:r>
            <a:r>
              <a:rPr lang="de-DE" dirty="0" err="1"/>
              <a:t>implementation</a:t>
            </a:r>
            <a:r>
              <a:rPr lang="de-DE" dirty="0"/>
              <a:t>. </a:t>
            </a:r>
          </a:p>
        </p:txBody>
      </p:sp>
    </p:spTree>
    <p:extLst>
      <p:ext uri="{BB962C8B-B14F-4D97-AF65-F5344CB8AC3E}">
        <p14:creationId xmlns:p14="http://schemas.microsoft.com/office/powerpoint/2010/main" val="162417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1.) A general question asked when working with AI and simulations is how well do those models trained in simulations generalize to reality. This also applied to us and we kept wondering the same.</a:t>
            </a:r>
          </a:p>
          <a:p>
            <a:r>
              <a:rPr lang="en-US" dirty="0"/>
              <a:t>2.) As for the expectations, they are the same as the ones explained in the User View: We want the prototype to detect dangers if they exist and we do not want many false alarms. But we are aware of the fact that such systems generally perform worse in real data sets than in simulation data sets.</a:t>
            </a:r>
          </a:p>
          <a:p>
            <a:r>
              <a:rPr lang="en-US" dirty="0"/>
              <a:t>3.) The general first idea we had is the following: We take a recording done by a surveillance camera in a subway station, extract the frame from it and feed them into our prototype. The outputs of the prototype are then to be analyzed. It shall be noted however, that (as you will see soon) there were actually more steps required to achieve results we could work with.</a:t>
            </a:r>
          </a:p>
        </p:txBody>
      </p:sp>
    </p:spTree>
    <p:extLst>
      <p:ext uri="{BB962C8B-B14F-4D97-AF65-F5344CB8AC3E}">
        <p14:creationId xmlns:p14="http://schemas.microsoft.com/office/powerpoint/2010/main" val="3027740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1.) As you recall, I mentioned that we first had to find a suitable video which we could then use for our evaluation. The video had to be taken from a similar perspective as the perspectives we used in our trainings in underground stations, and it had to feature human beings across all zones (green, yellow, red). The quality of the video has to be acceptable.</a:t>
            </a:r>
          </a:p>
          <a:p>
            <a:r>
              <a:rPr lang="en-US" dirty="0"/>
              <a:t>2.) In the wake of these requirements, it was very hard to find such videos. Most videos we considered had problems with quality or were showing a very different type of station we feared might not work well with our prototype.  After a long discussion and audition, we chose to use a video taken two years ago by a surveillance camera in an underground station in Cologne.</a:t>
            </a:r>
          </a:p>
        </p:txBody>
      </p:sp>
    </p:spTree>
    <p:extLst>
      <p:ext uri="{BB962C8B-B14F-4D97-AF65-F5344CB8AC3E}">
        <p14:creationId xmlns:p14="http://schemas.microsoft.com/office/powerpoint/2010/main" val="249681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is a quick video </a:t>
            </a:r>
            <a:r>
              <a:rPr lang="en-US" dirty="0" err="1"/>
              <a:t>runthrough</a:t>
            </a:r>
            <a:r>
              <a:rPr lang="en-US" dirty="0"/>
              <a:t>. The video starts with people walking across the station. Later however, the young person with the white t-shirt intentionally pushes a stranger onto the tracks.</a:t>
            </a:r>
          </a:p>
        </p:txBody>
      </p:sp>
    </p:spTree>
    <p:extLst>
      <p:ext uri="{BB962C8B-B14F-4D97-AF65-F5344CB8AC3E}">
        <p14:creationId xmlns:p14="http://schemas.microsoft.com/office/powerpoint/2010/main" val="3067544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We extracted one frame for each second into the video. You can see a bunch of them here.</a:t>
            </a:r>
          </a:p>
        </p:txBody>
      </p:sp>
    </p:spTree>
    <p:extLst>
      <p:ext uri="{BB962C8B-B14F-4D97-AF65-F5344CB8AC3E}">
        <p14:creationId xmlns:p14="http://schemas.microsoft.com/office/powerpoint/2010/main" val="1711499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Here you can see a zoomed in version of one of the frames (Frame 59).</a:t>
            </a:r>
          </a:p>
        </p:txBody>
      </p:sp>
    </p:spTree>
    <p:extLst>
      <p:ext uri="{BB962C8B-B14F-4D97-AF65-F5344CB8AC3E}">
        <p14:creationId xmlns:p14="http://schemas.microsoft.com/office/powerpoint/2010/main" val="4105350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Here is what happens if we put last picture into our system. This is the output we get. ICH BRAUCHE NOCH EIN BILD, AAAAAAH.</a:t>
            </a:r>
          </a:p>
        </p:txBody>
      </p:sp>
    </p:spTree>
    <p:extLst>
      <p:ext uri="{BB962C8B-B14F-4D97-AF65-F5344CB8AC3E}">
        <p14:creationId xmlns:p14="http://schemas.microsoft.com/office/powerpoint/2010/main" val="2133277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For comparison, on the left you can see how input generated from our simulation tool looks like.</a:t>
            </a:r>
          </a:p>
          <a:p>
            <a:r>
              <a:rPr lang="en-US" dirty="0"/>
              <a:t>Now, ignoring the slightly different perspective and the different station architecture, we notice a few major difficulties: First up, there are very strong reflections from both the platform and the wall on the real picture. Next up, heads and faces are censored. This is required by German law; else this camera recording would have been allowed to be broadcast. After the surveillance camera recording got made available to the public by the NRW police, Russia Today picked it up and uploaded it on </a:t>
            </a:r>
            <a:r>
              <a:rPr lang="en-US" dirty="0" err="1"/>
              <a:t>Youtube</a:t>
            </a:r>
            <a:r>
              <a:rPr lang="en-US" dirty="0"/>
              <a:t>. That’s why you can see both Russia Today’s and the NRW police’s logos on the left side.</a:t>
            </a:r>
          </a:p>
        </p:txBody>
      </p:sp>
    </p:spTree>
    <p:extLst>
      <p:ext uri="{BB962C8B-B14F-4D97-AF65-F5344CB8AC3E}">
        <p14:creationId xmlns:p14="http://schemas.microsoft.com/office/powerpoint/2010/main" val="71912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1.) Those of you who paid attention during </a:t>
            </a:r>
            <a:r>
              <a:rPr lang="en-US" dirty="0" err="1"/>
              <a:t>Alen’s</a:t>
            </a:r>
            <a:r>
              <a:rPr lang="en-US" dirty="0"/>
              <a:t> &amp; Pascal’s speech might have noticed, but I left out one important difference: there is no black-and-yellow warning line in this video. Actually, there probably does not exist any video on this entire world that features such a line.</a:t>
            </a:r>
          </a:p>
          <a:p>
            <a:r>
              <a:rPr lang="en-US" dirty="0"/>
              <a:t>2.) Here, this picture is the picture again from last slide, so you confirm this detail.</a:t>
            </a:r>
          </a:p>
        </p:txBody>
      </p:sp>
    </p:spTree>
    <p:extLst>
      <p:ext uri="{BB962C8B-B14F-4D97-AF65-F5344CB8AC3E}">
        <p14:creationId xmlns:p14="http://schemas.microsoft.com/office/powerpoint/2010/main" val="611658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We found a solution to this problem. Since there was no quick workaround, we had to edit each frame manually to contain such lines. (I didn’t expect this lecture would teach me how to use GIMP.)</a:t>
            </a:r>
          </a:p>
        </p:txBody>
      </p:sp>
    </p:spTree>
    <p:extLst>
      <p:ext uri="{BB962C8B-B14F-4D97-AF65-F5344CB8AC3E}">
        <p14:creationId xmlns:p14="http://schemas.microsoft.com/office/powerpoint/2010/main" val="387781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117579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Here you can see one edited frame zoomed in. Embedding the line perfectly was not possible due to the varying illumination or reflection in the original scene.</a:t>
            </a:r>
          </a:p>
        </p:txBody>
      </p:sp>
    </p:spTree>
    <p:extLst>
      <p:ext uri="{BB962C8B-B14F-4D97-AF65-F5344CB8AC3E}">
        <p14:creationId xmlns:p14="http://schemas.microsoft.com/office/powerpoint/2010/main" val="2034269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1.) Now that we have added the required line, we can start feeding all these frames to the prototype.</a:t>
            </a:r>
          </a:p>
          <a:p>
            <a:r>
              <a:rPr lang="en-US" dirty="0"/>
              <a:t>2.) We can now put pictures like this into our system (this is the picture from the last slide).</a:t>
            </a:r>
          </a:p>
        </p:txBody>
      </p:sp>
    </p:spTree>
    <p:extLst>
      <p:ext uri="{BB962C8B-B14F-4D97-AF65-F5344CB8AC3E}">
        <p14:creationId xmlns:p14="http://schemas.microsoft.com/office/powerpoint/2010/main" val="3729110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As you could see, there was a bunch of things that is problematic for a good Subway Hazard Detection System. </a:t>
            </a:r>
            <a:br>
              <a:rPr lang="en-US" dirty="0"/>
            </a:br>
            <a:r>
              <a:rPr lang="en-US" dirty="0"/>
              <a:t>The system struggles to detect actual danger, which was a very important task, and it colors those people it does detect wrongly. There were also a lot of clumps of color spread across the entire image. </a:t>
            </a:r>
            <a:br>
              <a:rPr lang="en-US" dirty="0"/>
            </a:br>
            <a:r>
              <a:rPr lang="en-US" dirty="0"/>
              <a:t>It does however detect the existing warning line well.</a:t>
            </a:r>
          </a:p>
        </p:txBody>
      </p:sp>
    </p:spTree>
    <p:extLst>
      <p:ext uri="{BB962C8B-B14F-4D97-AF65-F5344CB8AC3E}">
        <p14:creationId xmlns:p14="http://schemas.microsoft.com/office/powerpoint/2010/main" val="408508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One question we kept asking ourselves after reviewing the results was whether or not it was fair of us to use this set of frames as an input, given all their difficulties.</a:t>
            </a:r>
          </a:p>
          <a:p>
            <a:r>
              <a:rPr lang="en-US" dirty="0"/>
              <a:t>So we went back and analyzed deeper of what could be an unfair cause of why the prototype failed so horrendously.</a:t>
            </a:r>
          </a:p>
        </p:txBody>
      </p:sp>
    </p:spTree>
    <p:extLst>
      <p:ext uri="{BB962C8B-B14F-4D97-AF65-F5344CB8AC3E}">
        <p14:creationId xmlns:p14="http://schemas.microsoft.com/office/powerpoint/2010/main" val="1226300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1.) After another session, we decided to rerun the experiment, but this time with a cleaner input. </a:t>
            </a:r>
          </a:p>
          <a:p>
            <a:r>
              <a:rPr lang="en-US" dirty="0"/>
              <a:t>2.) We first tried to just edit the logos and whiten the edges on the left and right of the picture. But then we noticed that part of the catenary still posed to be a problem by being falsely detected as warning line. So we just cut it off.</a:t>
            </a:r>
          </a:p>
        </p:txBody>
      </p:sp>
    </p:spTree>
    <p:extLst>
      <p:ext uri="{BB962C8B-B14F-4D97-AF65-F5344CB8AC3E}">
        <p14:creationId xmlns:p14="http://schemas.microsoft.com/office/powerpoint/2010/main" val="4087155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In the end, this is what pictures looked like for our second run of experiments.</a:t>
            </a:r>
          </a:p>
        </p:txBody>
      </p:sp>
    </p:spTree>
    <p:extLst>
      <p:ext uri="{BB962C8B-B14F-4D97-AF65-F5344CB8AC3E}">
        <p14:creationId xmlns:p14="http://schemas.microsoft.com/office/powerpoint/2010/main" val="252416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I am sure you can clearly see the improvement!</a:t>
            </a:r>
          </a:p>
        </p:txBody>
      </p:sp>
    </p:spTree>
    <p:extLst>
      <p:ext uri="{BB962C8B-B14F-4D97-AF65-F5344CB8AC3E}">
        <p14:creationId xmlns:p14="http://schemas.microsoft.com/office/powerpoint/2010/main" val="2651689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 just kidding, here Is a better comparison.</a:t>
            </a:r>
          </a:p>
        </p:txBody>
      </p:sp>
    </p:spTree>
    <p:extLst>
      <p:ext uri="{BB962C8B-B14F-4D97-AF65-F5344CB8AC3E}">
        <p14:creationId xmlns:p14="http://schemas.microsoft.com/office/powerpoint/2010/main" val="1469234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1.) By putting in a little effort and acknowledging the things that our prototype can’t handle yet, and removing them, the results improved in satisfaction.</a:t>
            </a:r>
          </a:p>
          <a:p>
            <a:r>
              <a:rPr lang="en-US" dirty="0"/>
              <a:t>2.) The coloring of people is still weird. I can understand that it gets confused by the reflection on the right wall, but the red clumps on the tracks should not be there. We are assuming, it has trouble recognizing tracks and that it might need them for orientation; else it can’t categorize humans properly.</a:t>
            </a:r>
          </a:p>
          <a:p>
            <a:r>
              <a:rPr lang="en-US" dirty="0"/>
              <a:t>3.) Last but not least, I want to say that there are still a lot of improvements necessary if we want to have this system in real life, but given that this is the very first iteration of the prototype, the results seem very promising.</a:t>
            </a:r>
          </a:p>
        </p:txBody>
      </p:sp>
    </p:spTree>
    <p:extLst>
      <p:ext uri="{BB962C8B-B14F-4D97-AF65-F5344CB8AC3E}">
        <p14:creationId xmlns:p14="http://schemas.microsoft.com/office/powerpoint/2010/main" val="2388037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As for the weaknesses of our system, there are a few we noticed. First, the already </a:t>
            </a:r>
          </a:p>
          <a:p>
            <a:r>
              <a:rPr lang="en-US" dirty="0"/>
              <a:t>4.) Many common objects of a station are still missing in our training simulator. Also the variety of human models is very low.</a:t>
            </a:r>
          </a:p>
          <a:p>
            <a:r>
              <a:rPr lang="en-US" dirty="0"/>
              <a:t>5.) Uncommon events, such as humans dressing up as a warning line, or advertise screens showing a human, have yet to be analyzed.</a:t>
            </a:r>
          </a:p>
          <a:p>
            <a:r>
              <a:rPr lang="en-US" dirty="0"/>
              <a:t>5.) </a:t>
            </a:r>
          </a:p>
        </p:txBody>
      </p:sp>
    </p:spTree>
    <p:extLst>
      <p:ext uri="{BB962C8B-B14F-4D97-AF65-F5344CB8AC3E}">
        <p14:creationId xmlns:p14="http://schemas.microsoft.com/office/powerpoint/2010/main" val="372331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257550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To</a:t>
            </a:r>
            <a:r>
              <a:rPr lang="de-DE" dirty="0"/>
              <a:t> </a:t>
            </a:r>
            <a:r>
              <a:rPr lang="de-DE" dirty="0" err="1"/>
              <a:t>sum</a:t>
            </a:r>
            <a:r>
              <a:rPr lang="de-DE" dirty="0"/>
              <a:t> </a:t>
            </a:r>
            <a:r>
              <a:rPr lang="de-DE" dirty="0" err="1"/>
              <a:t>up</a:t>
            </a:r>
            <a:r>
              <a:rPr lang="de-DE" dirty="0"/>
              <a:t>, in </a:t>
            </a:r>
            <a:r>
              <a:rPr lang="de-DE" dirty="0" err="1"/>
              <a:t>the</a:t>
            </a:r>
            <a:r>
              <a:rPr lang="de-DE" dirty="0"/>
              <a:t> </a:t>
            </a:r>
            <a:r>
              <a:rPr lang="de-DE" dirty="0" err="1"/>
              <a:t>user</a:t>
            </a:r>
            <a:r>
              <a:rPr lang="de-DE" dirty="0"/>
              <a:t> </a:t>
            </a:r>
            <a:r>
              <a:rPr lang="de-DE" dirty="0" err="1"/>
              <a:t>view</a:t>
            </a:r>
            <a:r>
              <a:rPr lang="de-DE" dirty="0"/>
              <a:t>, </a:t>
            </a:r>
            <a:r>
              <a:rPr lang="de-DE" dirty="0" err="1"/>
              <a:t>we</a:t>
            </a:r>
            <a:r>
              <a:rPr lang="de-DE" dirty="0"/>
              <a:t> </a:t>
            </a:r>
            <a:r>
              <a:rPr lang="de-DE" dirty="0" err="1"/>
              <a:t>specified</a:t>
            </a:r>
            <a:r>
              <a:rPr lang="de-DE" dirty="0"/>
              <a:t> </a:t>
            </a:r>
            <a:r>
              <a:rPr lang="de-DE" dirty="0" err="1"/>
              <a:t>the</a:t>
            </a:r>
            <a:r>
              <a:rPr lang="de-DE" dirty="0"/>
              <a:t> </a:t>
            </a:r>
            <a:r>
              <a:rPr lang="de-DE" dirty="0" err="1"/>
              <a:t>context</a:t>
            </a:r>
            <a:r>
              <a:rPr lang="de-DE" dirty="0"/>
              <a:t> in </a:t>
            </a:r>
            <a:r>
              <a:rPr lang="de-DE" dirty="0" err="1"/>
              <a:t>which</a:t>
            </a:r>
            <a:r>
              <a:rPr lang="de-DE" dirty="0"/>
              <a:t> </a:t>
            </a:r>
            <a:r>
              <a:rPr lang="de-DE" dirty="0" err="1"/>
              <a:t>our</a:t>
            </a:r>
            <a:r>
              <a:rPr lang="de-DE" dirty="0"/>
              <a:t> </a:t>
            </a:r>
            <a:r>
              <a:rPr lang="de-DE" dirty="0" err="1"/>
              <a:t>system</a:t>
            </a:r>
            <a:r>
              <a:rPr lang="de-DE" dirty="0"/>
              <a:t> </a:t>
            </a:r>
            <a:r>
              <a:rPr lang="de-DE" dirty="0" err="1"/>
              <a:t>operates</a:t>
            </a:r>
            <a:r>
              <a:rPr lang="de-DE" dirty="0"/>
              <a:t>, </a:t>
            </a:r>
            <a:r>
              <a:rPr lang="de-DE" dirty="0" err="1"/>
              <a:t>the</a:t>
            </a:r>
            <a:r>
              <a:rPr lang="de-DE" dirty="0"/>
              <a:t> </a:t>
            </a:r>
            <a:r>
              <a:rPr lang="de-DE" dirty="0" err="1"/>
              <a:t>tasks</a:t>
            </a:r>
            <a:r>
              <a:rPr lang="de-DE" dirty="0"/>
              <a:t> </a:t>
            </a:r>
            <a:r>
              <a:rPr lang="de-DE" dirty="0" err="1"/>
              <a:t>it</a:t>
            </a:r>
            <a:r>
              <a:rPr lang="de-DE" dirty="0"/>
              <a:t> </a:t>
            </a:r>
            <a:r>
              <a:rPr lang="de-DE" dirty="0" err="1"/>
              <a:t>should</a:t>
            </a:r>
            <a:r>
              <a:rPr lang="de-DE" dirty="0"/>
              <a:t> </a:t>
            </a:r>
            <a:r>
              <a:rPr lang="de-DE" dirty="0" err="1"/>
              <a:t>be</a:t>
            </a:r>
            <a:r>
              <a:rPr lang="de-DE" dirty="0"/>
              <a:t> </a:t>
            </a:r>
            <a:r>
              <a:rPr lang="de-DE" dirty="0" err="1"/>
              <a:t>able</a:t>
            </a:r>
            <a:r>
              <a:rPr lang="de-DE" dirty="0"/>
              <a:t> </a:t>
            </a:r>
            <a:r>
              <a:rPr lang="de-DE" dirty="0" err="1"/>
              <a:t>to</a:t>
            </a:r>
            <a:r>
              <a:rPr lang="de-DE" dirty="0"/>
              <a:t> perform, and </a:t>
            </a:r>
            <a:r>
              <a:rPr lang="de-DE" dirty="0" err="1"/>
              <a:t>performance</a:t>
            </a:r>
            <a:r>
              <a:rPr lang="de-DE" dirty="0"/>
              <a:t> </a:t>
            </a:r>
            <a:r>
              <a:rPr lang="de-DE" dirty="0" err="1"/>
              <a:t>requirements</a:t>
            </a:r>
            <a:r>
              <a:rPr lang="de-DE" dirty="0"/>
              <a:t> </a:t>
            </a:r>
            <a:r>
              <a:rPr lang="de-DE" dirty="0" err="1"/>
              <a:t>for</a:t>
            </a:r>
            <a:r>
              <a:rPr lang="de-DE" dirty="0"/>
              <a:t> </a:t>
            </a:r>
            <a:r>
              <a:rPr lang="de-DE" dirty="0" err="1"/>
              <a:t>the</a:t>
            </a:r>
            <a:r>
              <a:rPr lang="de-DE" dirty="0"/>
              <a:t> final </a:t>
            </a:r>
            <a:r>
              <a:rPr lang="de-DE" dirty="0" err="1"/>
              <a:t>system</a:t>
            </a:r>
            <a:r>
              <a:rPr lang="de-DE" dirty="0"/>
              <a:t>, </a:t>
            </a:r>
            <a:r>
              <a:rPr lang="de-DE" dirty="0" err="1"/>
              <a:t>even</a:t>
            </a:r>
            <a:r>
              <a:rPr lang="de-DE" dirty="0"/>
              <a:t> </a:t>
            </a:r>
            <a:r>
              <a:rPr lang="de-DE" dirty="0" err="1"/>
              <a:t>though</a:t>
            </a:r>
            <a:r>
              <a:rPr lang="de-DE" dirty="0"/>
              <a:t> </a:t>
            </a:r>
            <a:r>
              <a:rPr lang="de-DE" dirty="0" err="1"/>
              <a:t>we</a:t>
            </a:r>
            <a:r>
              <a:rPr lang="de-DE" dirty="0"/>
              <a:t> </a:t>
            </a:r>
            <a:r>
              <a:rPr lang="de-DE" dirty="0" err="1"/>
              <a:t>didn‘t</a:t>
            </a:r>
            <a:r>
              <a:rPr lang="de-DE" dirty="0"/>
              <a:t> </a:t>
            </a:r>
            <a:r>
              <a:rPr lang="de-DE" dirty="0" err="1"/>
              <a:t>expect</a:t>
            </a:r>
            <a:r>
              <a:rPr lang="de-DE" dirty="0"/>
              <a:t> </a:t>
            </a:r>
            <a:r>
              <a:rPr lang="de-DE" dirty="0" err="1"/>
              <a:t>to</a:t>
            </a:r>
            <a:r>
              <a:rPr lang="de-DE" dirty="0"/>
              <a:t> </a:t>
            </a:r>
            <a:r>
              <a:rPr lang="de-DE" dirty="0" err="1"/>
              <a:t>reach</a:t>
            </a:r>
            <a:r>
              <a:rPr lang="de-DE" dirty="0"/>
              <a:t> </a:t>
            </a:r>
            <a:r>
              <a:rPr lang="de-DE" dirty="0" err="1"/>
              <a:t>these</a:t>
            </a:r>
            <a:r>
              <a:rPr lang="de-DE" dirty="0"/>
              <a:t> </a:t>
            </a:r>
            <a:r>
              <a:rPr lang="de-DE" dirty="0" err="1"/>
              <a:t>requirements</a:t>
            </a:r>
            <a:r>
              <a:rPr lang="de-DE" dirty="0"/>
              <a:t> in </a:t>
            </a:r>
            <a:r>
              <a:rPr lang="de-DE" dirty="0" err="1"/>
              <a:t>the</a:t>
            </a:r>
            <a:r>
              <a:rPr lang="de-DE" dirty="0"/>
              <a:t> </a:t>
            </a:r>
            <a:r>
              <a:rPr lang="de-DE" dirty="0" err="1"/>
              <a:t>first</a:t>
            </a:r>
            <a:r>
              <a:rPr lang="de-DE" dirty="0"/>
              <a:t> </a:t>
            </a:r>
            <a:r>
              <a:rPr lang="de-DE" dirty="0" err="1"/>
              <a:t>development</a:t>
            </a:r>
            <a:r>
              <a:rPr lang="de-DE" dirty="0"/>
              <a:t> </a:t>
            </a:r>
            <a:r>
              <a:rPr lang="de-DE" dirty="0" err="1"/>
              <a:t>cycle</a:t>
            </a:r>
            <a:r>
              <a:rPr lang="de-DE" dirty="0"/>
              <a:t>.</a:t>
            </a:r>
          </a:p>
          <a:p>
            <a:endParaRPr lang="de-DE" dirty="0"/>
          </a:p>
          <a:p>
            <a:r>
              <a:rPr lang="de-DE" dirty="0"/>
              <a:t>The </a:t>
            </a:r>
            <a:r>
              <a:rPr lang="de-DE" dirty="0" err="1"/>
              <a:t>modeler</a:t>
            </a:r>
            <a:r>
              <a:rPr lang="de-DE" dirty="0"/>
              <a:t> </a:t>
            </a:r>
            <a:r>
              <a:rPr lang="de-DE" dirty="0" err="1"/>
              <a:t>view</a:t>
            </a:r>
            <a:r>
              <a:rPr lang="de-DE" dirty="0"/>
              <a:t> </a:t>
            </a:r>
            <a:r>
              <a:rPr lang="de-DE" dirty="0" err="1"/>
              <a:t>tried</a:t>
            </a:r>
            <a:r>
              <a:rPr lang="de-DE" dirty="0"/>
              <a:t> </a:t>
            </a:r>
            <a:r>
              <a:rPr lang="de-DE" dirty="0" err="1"/>
              <a:t>to</a:t>
            </a:r>
            <a:r>
              <a:rPr lang="de-DE" dirty="0"/>
              <a:t> </a:t>
            </a:r>
            <a:r>
              <a:rPr lang="de-DE" dirty="0" err="1"/>
              <a:t>simplify</a:t>
            </a:r>
            <a:r>
              <a:rPr lang="de-DE" dirty="0"/>
              <a:t> </a:t>
            </a:r>
            <a:r>
              <a:rPr lang="de-DE" dirty="0" err="1"/>
              <a:t>the</a:t>
            </a:r>
            <a:r>
              <a:rPr lang="de-DE" dirty="0"/>
              <a:t> </a:t>
            </a:r>
            <a:r>
              <a:rPr lang="de-DE" dirty="0" err="1"/>
              <a:t>specified</a:t>
            </a:r>
            <a:r>
              <a:rPr lang="de-DE" dirty="0"/>
              <a:t> </a:t>
            </a:r>
            <a:r>
              <a:rPr lang="de-DE" dirty="0" err="1"/>
              <a:t>context</a:t>
            </a:r>
            <a:r>
              <a:rPr lang="de-DE" dirty="0"/>
              <a:t>, so </a:t>
            </a:r>
            <a:r>
              <a:rPr lang="de-DE" dirty="0" err="1"/>
              <a:t>that</a:t>
            </a:r>
            <a:r>
              <a:rPr lang="de-DE" dirty="0"/>
              <a:t> </a:t>
            </a:r>
            <a:r>
              <a:rPr lang="de-DE" dirty="0" err="1"/>
              <a:t>it</a:t>
            </a:r>
            <a:r>
              <a:rPr lang="de-DE" dirty="0"/>
              <a:t> </a:t>
            </a:r>
            <a:r>
              <a:rPr lang="de-DE" dirty="0" err="1"/>
              <a:t>could</a:t>
            </a:r>
            <a:r>
              <a:rPr lang="de-DE" dirty="0"/>
              <a:t> </a:t>
            </a:r>
            <a:r>
              <a:rPr lang="de-DE" dirty="0" err="1"/>
              <a:t>be</a:t>
            </a:r>
            <a:r>
              <a:rPr lang="de-DE" dirty="0"/>
              <a:t> </a:t>
            </a:r>
            <a:r>
              <a:rPr lang="de-DE" dirty="0" err="1"/>
              <a:t>reasonably</a:t>
            </a:r>
            <a:r>
              <a:rPr lang="de-DE" dirty="0"/>
              <a:t> </a:t>
            </a:r>
            <a:r>
              <a:rPr lang="de-DE" dirty="0" err="1"/>
              <a:t>put</a:t>
            </a:r>
            <a:r>
              <a:rPr lang="de-DE" dirty="0"/>
              <a:t> </a:t>
            </a:r>
            <a:r>
              <a:rPr lang="de-DE" dirty="0" err="1"/>
              <a:t>into</a:t>
            </a:r>
            <a:r>
              <a:rPr lang="de-DE" dirty="0"/>
              <a:t> a </a:t>
            </a:r>
            <a:r>
              <a:rPr lang="de-DE" dirty="0" err="1"/>
              <a:t>simulation</a:t>
            </a:r>
            <a:r>
              <a:rPr lang="de-DE" dirty="0"/>
              <a:t>. </a:t>
            </a:r>
            <a:r>
              <a:rPr lang="de-DE" dirty="0" err="1"/>
              <a:t>Futhermore</a:t>
            </a:r>
            <a:r>
              <a:rPr lang="de-DE" dirty="0"/>
              <a:t>, </a:t>
            </a:r>
            <a:r>
              <a:rPr lang="de-DE" dirty="0" err="1"/>
              <a:t>varous</a:t>
            </a:r>
            <a:r>
              <a:rPr lang="de-DE" dirty="0"/>
              <a:t> </a:t>
            </a:r>
            <a:r>
              <a:rPr lang="de-DE" dirty="0" err="1"/>
              <a:t>approaches</a:t>
            </a:r>
            <a:r>
              <a:rPr lang="de-DE" dirty="0"/>
              <a:t> </a:t>
            </a:r>
            <a:r>
              <a:rPr lang="de-DE" dirty="0" err="1"/>
              <a:t>for</a:t>
            </a:r>
            <a:r>
              <a:rPr lang="de-DE" dirty="0"/>
              <a:t> possible </a:t>
            </a:r>
            <a:r>
              <a:rPr lang="de-DE" dirty="0" err="1"/>
              <a:t>implementations</a:t>
            </a:r>
            <a:r>
              <a:rPr lang="de-DE" dirty="0"/>
              <a:t> </a:t>
            </a:r>
            <a:r>
              <a:rPr lang="de-DE" dirty="0" err="1"/>
              <a:t>were</a:t>
            </a:r>
            <a:r>
              <a:rPr lang="de-DE" dirty="0"/>
              <a:t> </a:t>
            </a:r>
            <a:r>
              <a:rPr lang="de-DE" dirty="0" err="1"/>
              <a:t>considered</a:t>
            </a:r>
            <a:r>
              <a:rPr lang="de-DE" dirty="0"/>
              <a:t>.</a:t>
            </a:r>
          </a:p>
          <a:p>
            <a:endParaRPr lang="de-DE" dirty="0"/>
          </a:p>
          <a:p>
            <a:r>
              <a:rPr lang="de-DE" dirty="0"/>
              <a:t>The </a:t>
            </a:r>
            <a:r>
              <a:rPr lang="de-DE" dirty="0" err="1"/>
              <a:t>implementation</a:t>
            </a:r>
            <a:r>
              <a:rPr lang="de-DE" dirty="0"/>
              <a:t> </a:t>
            </a:r>
            <a:r>
              <a:rPr lang="de-DE" dirty="0" err="1"/>
              <a:t>view</a:t>
            </a:r>
            <a:r>
              <a:rPr lang="de-DE" dirty="0"/>
              <a:t> </a:t>
            </a:r>
            <a:r>
              <a:rPr lang="de-DE" dirty="0" err="1"/>
              <a:t>decided</a:t>
            </a:r>
            <a:r>
              <a:rPr lang="de-DE" dirty="0"/>
              <a:t> </a:t>
            </a:r>
            <a:r>
              <a:rPr lang="de-DE" dirty="0" err="1"/>
              <a:t>what</a:t>
            </a:r>
            <a:r>
              <a:rPr lang="de-DE" dirty="0"/>
              <a:t> was </a:t>
            </a:r>
            <a:r>
              <a:rPr lang="de-DE" dirty="0" err="1"/>
              <a:t>feasible</a:t>
            </a:r>
            <a:r>
              <a:rPr lang="de-DE" dirty="0"/>
              <a:t> </a:t>
            </a:r>
            <a:r>
              <a:rPr lang="de-DE" dirty="0" err="1"/>
              <a:t>to</a:t>
            </a:r>
            <a:r>
              <a:rPr lang="de-DE" dirty="0"/>
              <a:t> </a:t>
            </a:r>
            <a:r>
              <a:rPr lang="de-DE" dirty="0" err="1"/>
              <a:t>implement</a:t>
            </a:r>
            <a:r>
              <a:rPr lang="de-DE" dirty="0"/>
              <a:t> in </a:t>
            </a:r>
            <a:r>
              <a:rPr lang="de-DE" dirty="0" err="1"/>
              <a:t>the</a:t>
            </a:r>
            <a:r>
              <a:rPr lang="de-DE" dirty="0"/>
              <a:t> </a:t>
            </a:r>
            <a:r>
              <a:rPr lang="de-DE" dirty="0" err="1"/>
              <a:t>given</a:t>
            </a:r>
            <a:r>
              <a:rPr lang="de-DE" dirty="0"/>
              <a:t> time and </a:t>
            </a:r>
            <a:r>
              <a:rPr lang="de-DE" dirty="0" err="1"/>
              <a:t>tried</a:t>
            </a:r>
            <a:r>
              <a:rPr lang="de-DE" dirty="0"/>
              <a:t> </a:t>
            </a:r>
            <a:r>
              <a:rPr lang="de-DE" dirty="0" err="1"/>
              <a:t>to</a:t>
            </a:r>
            <a:r>
              <a:rPr lang="de-DE" dirty="0"/>
              <a:t> do so </a:t>
            </a:r>
            <a:r>
              <a:rPr lang="de-DE" dirty="0" err="1"/>
              <a:t>according</a:t>
            </a:r>
            <a:r>
              <a:rPr lang="de-DE" dirty="0"/>
              <a:t> </a:t>
            </a:r>
            <a:r>
              <a:rPr lang="de-DE" dirty="0" err="1"/>
              <a:t>to</a:t>
            </a:r>
            <a:r>
              <a:rPr lang="de-DE" dirty="0"/>
              <a:t> </a:t>
            </a:r>
            <a:r>
              <a:rPr lang="de-DE" dirty="0" err="1"/>
              <a:t>the</a:t>
            </a:r>
            <a:r>
              <a:rPr lang="de-DE" dirty="0"/>
              <a:t> </a:t>
            </a:r>
            <a:r>
              <a:rPr lang="de-DE" dirty="0" err="1"/>
              <a:t>specifications</a:t>
            </a:r>
            <a:r>
              <a:rPr lang="de-DE" dirty="0"/>
              <a:t> </a:t>
            </a:r>
            <a:r>
              <a:rPr lang="de-DE" dirty="0" err="1"/>
              <a:t>from</a:t>
            </a:r>
            <a:r>
              <a:rPr lang="de-DE" dirty="0"/>
              <a:t> </a:t>
            </a:r>
            <a:r>
              <a:rPr lang="de-DE" dirty="0" err="1"/>
              <a:t>the</a:t>
            </a:r>
            <a:r>
              <a:rPr lang="de-DE" dirty="0"/>
              <a:t> </a:t>
            </a:r>
            <a:r>
              <a:rPr lang="de-DE" dirty="0" err="1"/>
              <a:t>modeler</a:t>
            </a:r>
            <a:r>
              <a:rPr lang="de-DE" dirty="0"/>
              <a:t> </a:t>
            </a:r>
            <a:r>
              <a:rPr lang="de-DE" dirty="0" err="1"/>
              <a:t>view</a:t>
            </a:r>
            <a:r>
              <a:rPr lang="de-DE" dirty="0"/>
              <a:t>. A Simulation Environment </a:t>
            </a:r>
            <a:r>
              <a:rPr lang="de-DE" dirty="0" err="1"/>
              <a:t>for</a:t>
            </a:r>
            <a:r>
              <a:rPr lang="de-DE" dirty="0"/>
              <a:t> Subway </a:t>
            </a:r>
            <a:r>
              <a:rPr lang="de-DE" dirty="0" err="1"/>
              <a:t>Stations</a:t>
            </a:r>
            <a:r>
              <a:rPr lang="de-DE" dirty="0"/>
              <a:t> was </a:t>
            </a:r>
            <a:r>
              <a:rPr lang="de-DE" dirty="0" err="1"/>
              <a:t>build</a:t>
            </a:r>
            <a:r>
              <a:rPr lang="de-DE" dirty="0"/>
              <a:t> and a </a:t>
            </a:r>
            <a:r>
              <a:rPr lang="de-DE" dirty="0" err="1"/>
              <a:t>basic</a:t>
            </a:r>
            <a:r>
              <a:rPr lang="de-DE" dirty="0"/>
              <a:t> </a:t>
            </a:r>
            <a:r>
              <a:rPr lang="de-DE" dirty="0" err="1"/>
              <a:t>system</a:t>
            </a:r>
            <a:r>
              <a:rPr lang="de-DE" dirty="0"/>
              <a:t> </a:t>
            </a:r>
            <a:r>
              <a:rPr lang="de-DE" dirty="0" err="1"/>
              <a:t>for</a:t>
            </a:r>
            <a:r>
              <a:rPr lang="de-DE" dirty="0"/>
              <a:t> Danger </a:t>
            </a:r>
            <a:r>
              <a:rPr lang="de-DE" dirty="0" err="1"/>
              <a:t>Detection</a:t>
            </a:r>
            <a:r>
              <a:rPr lang="de-DE" dirty="0"/>
              <a:t> </a:t>
            </a:r>
            <a:r>
              <a:rPr lang="de-DE" dirty="0" err="1"/>
              <a:t>implemented</a:t>
            </a:r>
            <a:r>
              <a:rPr lang="de-DE" dirty="0"/>
              <a:t>.</a:t>
            </a:r>
          </a:p>
          <a:p>
            <a:endParaRPr lang="de-DE" dirty="0"/>
          </a:p>
          <a:p>
            <a:r>
              <a:rPr lang="de-DE" dirty="0"/>
              <a:t>The </a:t>
            </a:r>
            <a:r>
              <a:rPr lang="de-DE" dirty="0" err="1"/>
              <a:t>validation</a:t>
            </a:r>
            <a:r>
              <a:rPr lang="de-DE" dirty="0"/>
              <a:t> </a:t>
            </a:r>
            <a:r>
              <a:rPr lang="de-DE" dirty="0" err="1"/>
              <a:t>view</a:t>
            </a:r>
            <a:r>
              <a:rPr lang="de-DE" dirty="0"/>
              <a:t> </a:t>
            </a:r>
            <a:r>
              <a:rPr lang="de-DE" dirty="0" err="1"/>
              <a:t>labelled</a:t>
            </a:r>
            <a:r>
              <a:rPr lang="de-DE" dirty="0"/>
              <a:t> real </a:t>
            </a:r>
            <a:r>
              <a:rPr lang="de-DE" dirty="0" err="1"/>
              <a:t>world</a:t>
            </a:r>
            <a:r>
              <a:rPr lang="de-DE" dirty="0"/>
              <a:t> </a:t>
            </a:r>
            <a:r>
              <a:rPr lang="de-DE" dirty="0" err="1"/>
              <a:t>data</a:t>
            </a:r>
            <a:r>
              <a:rPr lang="de-DE" dirty="0"/>
              <a:t> </a:t>
            </a:r>
            <a:r>
              <a:rPr lang="de-DE" dirty="0" err="1"/>
              <a:t>for</a:t>
            </a:r>
            <a:r>
              <a:rPr lang="de-DE" dirty="0"/>
              <a:t> </a:t>
            </a:r>
            <a:r>
              <a:rPr lang="de-DE" dirty="0" err="1"/>
              <a:t>the</a:t>
            </a:r>
            <a:r>
              <a:rPr lang="de-DE" dirty="0"/>
              <a:t> </a:t>
            </a:r>
            <a:r>
              <a:rPr lang="de-DE" dirty="0" err="1"/>
              <a:t>validation</a:t>
            </a:r>
            <a:r>
              <a:rPr lang="de-DE" dirty="0"/>
              <a:t> </a:t>
            </a:r>
            <a:r>
              <a:rPr lang="de-DE" dirty="0" err="1"/>
              <a:t>of</a:t>
            </a:r>
            <a:r>
              <a:rPr lang="de-DE" dirty="0"/>
              <a:t> </a:t>
            </a:r>
            <a:r>
              <a:rPr lang="de-DE" dirty="0" err="1"/>
              <a:t>the</a:t>
            </a:r>
            <a:r>
              <a:rPr lang="de-DE" dirty="0"/>
              <a:t> </a:t>
            </a:r>
            <a:r>
              <a:rPr lang="de-DE" dirty="0" err="1"/>
              <a:t>implemented</a:t>
            </a:r>
            <a:r>
              <a:rPr lang="de-DE" dirty="0"/>
              <a:t> </a:t>
            </a:r>
            <a:r>
              <a:rPr lang="de-DE" dirty="0" err="1"/>
              <a:t>system</a:t>
            </a:r>
            <a:r>
              <a:rPr lang="de-DE" dirty="0"/>
              <a:t>. </a:t>
            </a:r>
            <a:r>
              <a:rPr lang="de-DE" dirty="0" err="1"/>
              <a:t>Additionally</a:t>
            </a:r>
            <a:r>
              <a:rPr lang="de-DE" dirty="0"/>
              <a:t> </a:t>
            </a:r>
            <a:r>
              <a:rPr lang="de-DE" dirty="0" err="1"/>
              <a:t>the</a:t>
            </a:r>
            <a:r>
              <a:rPr lang="de-DE" dirty="0"/>
              <a:t> </a:t>
            </a:r>
            <a:r>
              <a:rPr lang="de-DE" dirty="0" err="1"/>
              <a:t>system</a:t>
            </a:r>
            <a:r>
              <a:rPr lang="de-DE" dirty="0"/>
              <a:t> </a:t>
            </a:r>
            <a:r>
              <a:rPr lang="de-DE" dirty="0" err="1"/>
              <a:t>performance</a:t>
            </a:r>
            <a:r>
              <a:rPr lang="de-DE" dirty="0"/>
              <a:t> was </a:t>
            </a:r>
            <a:r>
              <a:rPr lang="de-DE" dirty="0" err="1"/>
              <a:t>analyzed</a:t>
            </a:r>
            <a:r>
              <a:rPr lang="de-DE" dirty="0"/>
              <a:t>, and </a:t>
            </a:r>
            <a:r>
              <a:rPr lang="de-DE" dirty="0" err="1"/>
              <a:t>based</a:t>
            </a:r>
            <a:r>
              <a:rPr lang="de-DE" dirty="0"/>
              <a:t> on </a:t>
            </a:r>
            <a:r>
              <a:rPr lang="de-DE" dirty="0" err="1"/>
              <a:t>this</a:t>
            </a:r>
            <a:r>
              <a:rPr lang="de-DE" dirty="0"/>
              <a:t> </a:t>
            </a:r>
            <a:r>
              <a:rPr lang="de-DE" dirty="0" err="1"/>
              <a:t>analysis</a:t>
            </a:r>
            <a:r>
              <a:rPr lang="de-DE" dirty="0"/>
              <a:t> </a:t>
            </a:r>
            <a:r>
              <a:rPr lang="de-DE" dirty="0" err="1"/>
              <a:t>recommendations</a:t>
            </a:r>
            <a:r>
              <a:rPr lang="de-DE" dirty="0"/>
              <a:t> </a:t>
            </a:r>
            <a:r>
              <a:rPr lang="de-DE" dirty="0" err="1"/>
              <a:t>for</a:t>
            </a:r>
            <a:r>
              <a:rPr lang="de-DE" dirty="0"/>
              <a:t> </a:t>
            </a:r>
            <a:r>
              <a:rPr lang="de-DE" dirty="0" err="1"/>
              <a:t>future</a:t>
            </a:r>
            <a:r>
              <a:rPr lang="de-DE" dirty="0"/>
              <a:t> </a:t>
            </a:r>
            <a:r>
              <a:rPr lang="de-DE" dirty="0" err="1"/>
              <a:t>implementations</a:t>
            </a:r>
            <a:r>
              <a:rPr lang="de-DE" dirty="0"/>
              <a:t> </a:t>
            </a:r>
            <a:r>
              <a:rPr lang="de-DE" dirty="0" err="1"/>
              <a:t>were</a:t>
            </a:r>
            <a:r>
              <a:rPr lang="de-DE" dirty="0"/>
              <a:t> </a:t>
            </a:r>
            <a:r>
              <a:rPr lang="de-DE" dirty="0" err="1"/>
              <a:t>proposed</a:t>
            </a:r>
            <a:r>
              <a:rPr lang="de-DE" dirty="0"/>
              <a:t>.</a:t>
            </a:r>
          </a:p>
        </p:txBody>
      </p:sp>
    </p:spTree>
    <p:extLst>
      <p:ext uri="{BB962C8B-B14F-4D97-AF65-F5344CB8AC3E}">
        <p14:creationId xmlns:p14="http://schemas.microsoft.com/office/powerpoint/2010/main" val="3801966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The </a:t>
            </a:r>
            <a:r>
              <a:rPr lang="de-DE" dirty="0" err="1"/>
              <a:t>next</a:t>
            </a:r>
            <a:r>
              <a:rPr lang="de-DE" dirty="0"/>
              <a:t> </a:t>
            </a:r>
            <a:r>
              <a:rPr lang="de-DE" dirty="0" err="1"/>
              <a:t>major</a:t>
            </a:r>
            <a:r>
              <a:rPr lang="de-DE" dirty="0"/>
              <a:t> </a:t>
            </a:r>
            <a:r>
              <a:rPr lang="de-DE" dirty="0" err="1"/>
              <a:t>step</a:t>
            </a:r>
            <a:r>
              <a:rPr lang="de-DE" dirty="0"/>
              <a:t> </a:t>
            </a:r>
            <a:r>
              <a:rPr lang="de-DE" dirty="0" err="1"/>
              <a:t>to</a:t>
            </a:r>
            <a:r>
              <a:rPr lang="de-DE" dirty="0"/>
              <a:t> </a:t>
            </a:r>
            <a:r>
              <a:rPr lang="de-DE" dirty="0" err="1"/>
              <a:t>improve</a:t>
            </a:r>
            <a:r>
              <a:rPr lang="de-DE" dirty="0"/>
              <a:t> </a:t>
            </a:r>
            <a:r>
              <a:rPr lang="de-DE" dirty="0" err="1"/>
              <a:t>the</a:t>
            </a:r>
            <a:r>
              <a:rPr lang="de-DE" dirty="0"/>
              <a:t> </a:t>
            </a:r>
            <a:r>
              <a:rPr lang="de-DE" dirty="0" err="1"/>
              <a:t>system</a:t>
            </a:r>
            <a:r>
              <a:rPr lang="de-DE" dirty="0"/>
              <a:t> </a:t>
            </a:r>
            <a:r>
              <a:rPr lang="de-DE" dirty="0" err="1"/>
              <a:t>would</a:t>
            </a:r>
            <a:r>
              <a:rPr lang="de-DE" dirty="0"/>
              <a:t> </a:t>
            </a:r>
            <a:r>
              <a:rPr lang="de-DE" dirty="0" err="1"/>
              <a:t>be</a:t>
            </a:r>
            <a:r>
              <a:rPr lang="de-DE" dirty="0"/>
              <a:t> </a:t>
            </a:r>
            <a:r>
              <a:rPr lang="de-DE" dirty="0" err="1"/>
              <a:t>based</a:t>
            </a:r>
            <a:r>
              <a:rPr lang="de-DE" dirty="0"/>
              <a:t> on </a:t>
            </a:r>
            <a:r>
              <a:rPr lang="de-DE" dirty="0" err="1"/>
              <a:t>expanding</a:t>
            </a:r>
            <a:r>
              <a:rPr lang="de-DE" dirty="0"/>
              <a:t> </a:t>
            </a:r>
            <a:r>
              <a:rPr lang="de-DE" dirty="0" err="1"/>
              <a:t>the</a:t>
            </a:r>
            <a:r>
              <a:rPr lang="de-DE" dirty="0"/>
              <a:t> </a:t>
            </a:r>
            <a:r>
              <a:rPr lang="de-DE" dirty="0" err="1"/>
              <a:t>current</a:t>
            </a:r>
            <a:r>
              <a:rPr lang="de-DE" dirty="0"/>
              <a:t> </a:t>
            </a:r>
            <a:r>
              <a:rPr lang="de-DE" dirty="0" err="1"/>
              <a:t>simulation</a:t>
            </a:r>
            <a:r>
              <a:rPr lang="de-DE" dirty="0"/>
              <a:t> </a:t>
            </a:r>
            <a:r>
              <a:rPr lang="de-DE" dirty="0" err="1"/>
              <a:t>environment</a:t>
            </a:r>
            <a:r>
              <a:rPr lang="de-DE" dirty="0"/>
              <a:t> </a:t>
            </a:r>
            <a:r>
              <a:rPr lang="de-DE" dirty="0" err="1"/>
              <a:t>to</a:t>
            </a:r>
            <a:r>
              <a:rPr lang="de-DE" dirty="0"/>
              <a:t> </a:t>
            </a:r>
            <a:r>
              <a:rPr lang="de-DE" dirty="0" err="1"/>
              <a:t>include</a:t>
            </a:r>
            <a:r>
              <a:rPr lang="de-DE" dirty="0"/>
              <a:t> </a:t>
            </a:r>
            <a:r>
              <a:rPr lang="de-DE" dirty="0" err="1"/>
              <a:t>lighting</a:t>
            </a:r>
            <a:r>
              <a:rPr lang="de-DE" dirty="0"/>
              <a:t>, </a:t>
            </a:r>
            <a:r>
              <a:rPr lang="de-DE" dirty="0" err="1"/>
              <a:t>reflections</a:t>
            </a:r>
            <a:r>
              <a:rPr lang="de-DE" dirty="0"/>
              <a:t> and </a:t>
            </a:r>
            <a:r>
              <a:rPr lang="de-DE" dirty="0" err="1"/>
              <a:t>opacity</a:t>
            </a:r>
            <a:r>
              <a:rPr lang="de-DE" dirty="0"/>
              <a:t> </a:t>
            </a:r>
            <a:r>
              <a:rPr lang="de-DE" dirty="0" err="1"/>
              <a:t>of</a:t>
            </a:r>
            <a:r>
              <a:rPr lang="de-DE" dirty="0"/>
              <a:t> </a:t>
            </a:r>
            <a:r>
              <a:rPr lang="de-DE" dirty="0" err="1"/>
              <a:t>opjects</a:t>
            </a:r>
            <a:r>
              <a:rPr lang="de-DE" dirty="0"/>
              <a:t>. </a:t>
            </a:r>
            <a:r>
              <a:rPr lang="de-DE" dirty="0" err="1"/>
              <a:t>Increasing</a:t>
            </a:r>
            <a:r>
              <a:rPr lang="de-DE" dirty="0"/>
              <a:t> </a:t>
            </a:r>
            <a:r>
              <a:rPr lang="de-DE" dirty="0" err="1"/>
              <a:t>the</a:t>
            </a:r>
            <a:r>
              <a:rPr lang="de-DE" dirty="0"/>
              <a:t> </a:t>
            </a:r>
            <a:r>
              <a:rPr lang="de-DE" dirty="0" err="1"/>
              <a:t>diversity</a:t>
            </a:r>
            <a:r>
              <a:rPr lang="de-DE" dirty="0"/>
              <a:t> </a:t>
            </a:r>
            <a:r>
              <a:rPr lang="de-DE" dirty="0" err="1"/>
              <a:t>of</a:t>
            </a:r>
            <a:r>
              <a:rPr lang="de-DE" dirty="0"/>
              <a:t> </a:t>
            </a:r>
            <a:r>
              <a:rPr lang="de-DE" dirty="0" err="1"/>
              <a:t>stationary</a:t>
            </a:r>
            <a:r>
              <a:rPr lang="de-DE" dirty="0"/>
              <a:t> and </a:t>
            </a:r>
            <a:r>
              <a:rPr lang="de-DE" dirty="0" err="1"/>
              <a:t>movable</a:t>
            </a:r>
            <a:r>
              <a:rPr lang="de-DE" dirty="0"/>
              <a:t> </a:t>
            </a:r>
            <a:r>
              <a:rPr lang="de-DE" dirty="0" err="1"/>
              <a:t>objects</a:t>
            </a:r>
            <a:r>
              <a:rPr lang="de-DE" dirty="0"/>
              <a:t> will bring </a:t>
            </a:r>
            <a:r>
              <a:rPr lang="de-DE" dirty="0" err="1"/>
              <a:t>the</a:t>
            </a:r>
            <a:r>
              <a:rPr lang="de-DE" dirty="0"/>
              <a:t> </a:t>
            </a:r>
            <a:r>
              <a:rPr lang="de-DE" dirty="0" err="1"/>
              <a:t>simulation</a:t>
            </a:r>
            <a:r>
              <a:rPr lang="de-DE" dirty="0"/>
              <a:t> </a:t>
            </a:r>
            <a:r>
              <a:rPr lang="de-DE" dirty="0" err="1"/>
              <a:t>environment</a:t>
            </a:r>
            <a:r>
              <a:rPr lang="de-DE" dirty="0"/>
              <a:t> </a:t>
            </a:r>
            <a:r>
              <a:rPr lang="de-DE" dirty="0" err="1"/>
              <a:t>closer</a:t>
            </a:r>
            <a:r>
              <a:rPr lang="de-DE" dirty="0"/>
              <a:t> </a:t>
            </a:r>
            <a:r>
              <a:rPr lang="de-DE" dirty="0" err="1"/>
              <a:t>to</a:t>
            </a:r>
            <a:r>
              <a:rPr lang="de-DE" dirty="0"/>
              <a:t> </a:t>
            </a:r>
            <a:r>
              <a:rPr lang="de-DE" dirty="0" err="1"/>
              <a:t>the</a:t>
            </a:r>
            <a:r>
              <a:rPr lang="de-DE" dirty="0"/>
              <a:t> real </a:t>
            </a:r>
            <a:r>
              <a:rPr lang="de-DE" dirty="0" err="1"/>
              <a:t>world</a:t>
            </a:r>
            <a:r>
              <a:rPr lang="de-DE" dirty="0"/>
              <a:t>. </a:t>
            </a:r>
            <a:r>
              <a:rPr lang="de-DE" dirty="0" err="1"/>
              <a:t>Finally</a:t>
            </a:r>
            <a:r>
              <a:rPr lang="de-DE" dirty="0"/>
              <a:t>, </a:t>
            </a:r>
            <a:r>
              <a:rPr lang="de-DE" dirty="0" err="1"/>
              <a:t>making</a:t>
            </a:r>
            <a:r>
              <a:rPr lang="de-DE" dirty="0"/>
              <a:t> </a:t>
            </a:r>
            <a:r>
              <a:rPr lang="de-DE" dirty="0" err="1"/>
              <a:t>the</a:t>
            </a:r>
            <a:r>
              <a:rPr lang="de-DE" dirty="0"/>
              <a:t> </a:t>
            </a:r>
            <a:r>
              <a:rPr lang="de-DE" dirty="0" err="1"/>
              <a:t>simulation</a:t>
            </a:r>
            <a:r>
              <a:rPr lang="de-DE" dirty="0"/>
              <a:t> </a:t>
            </a:r>
            <a:r>
              <a:rPr lang="de-DE" dirty="0" err="1"/>
              <a:t>animated</a:t>
            </a:r>
            <a:r>
              <a:rPr lang="de-DE" dirty="0"/>
              <a:t> </a:t>
            </a:r>
            <a:r>
              <a:rPr lang="de-DE" dirty="0" err="1"/>
              <a:t>to</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generate</a:t>
            </a:r>
            <a:r>
              <a:rPr lang="de-DE" dirty="0"/>
              <a:t> </a:t>
            </a:r>
            <a:r>
              <a:rPr lang="de-DE" dirty="0" err="1"/>
              <a:t>full</a:t>
            </a:r>
            <a:r>
              <a:rPr lang="de-DE" dirty="0"/>
              <a:t> </a:t>
            </a:r>
            <a:r>
              <a:rPr lang="de-DE" dirty="0" err="1"/>
              <a:t>video</a:t>
            </a:r>
            <a:r>
              <a:rPr lang="de-DE" dirty="0"/>
              <a:t> </a:t>
            </a:r>
            <a:r>
              <a:rPr lang="de-DE" dirty="0" err="1"/>
              <a:t>sequences</a:t>
            </a:r>
            <a:r>
              <a:rPr lang="de-DE" dirty="0"/>
              <a:t>, will </a:t>
            </a:r>
            <a:r>
              <a:rPr lang="de-DE" dirty="0" err="1"/>
              <a:t>probably</a:t>
            </a:r>
            <a:r>
              <a:rPr lang="de-DE" dirty="0"/>
              <a:t> </a:t>
            </a:r>
            <a:r>
              <a:rPr lang="de-DE" dirty="0" err="1"/>
              <a:t>drastically</a:t>
            </a:r>
            <a:r>
              <a:rPr lang="de-DE" dirty="0"/>
              <a:t> </a:t>
            </a:r>
            <a:r>
              <a:rPr lang="de-DE" dirty="0" err="1"/>
              <a:t>increase</a:t>
            </a:r>
            <a:r>
              <a:rPr lang="de-DE" dirty="0"/>
              <a:t> </a:t>
            </a:r>
            <a:r>
              <a:rPr lang="de-DE" dirty="0" err="1"/>
              <a:t>the</a:t>
            </a:r>
            <a:r>
              <a:rPr lang="de-DE" dirty="0"/>
              <a:t> </a:t>
            </a:r>
            <a:r>
              <a:rPr lang="de-DE" dirty="0" err="1"/>
              <a:t>performance</a:t>
            </a:r>
            <a:r>
              <a:rPr lang="de-DE" dirty="0"/>
              <a:t> </a:t>
            </a:r>
            <a:r>
              <a:rPr lang="de-DE" dirty="0" err="1"/>
              <a:t>of</a:t>
            </a:r>
            <a:r>
              <a:rPr lang="de-DE" dirty="0"/>
              <a:t> </a:t>
            </a:r>
            <a:r>
              <a:rPr lang="de-DE" dirty="0" err="1"/>
              <a:t>the</a:t>
            </a:r>
            <a:r>
              <a:rPr lang="de-DE" dirty="0"/>
              <a:t> </a:t>
            </a:r>
            <a:r>
              <a:rPr lang="de-DE" dirty="0" err="1"/>
              <a:t>next</a:t>
            </a:r>
            <a:r>
              <a:rPr lang="de-DE" dirty="0"/>
              <a:t> </a:t>
            </a:r>
            <a:r>
              <a:rPr lang="de-DE" dirty="0" err="1"/>
              <a:t>hazard</a:t>
            </a:r>
            <a:r>
              <a:rPr lang="de-DE" dirty="0"/>
              <a:t> </a:t>
            </a:r>
            <a:r>
              <a:rPr lang="de-DE" dirty="0" err="1"/>
              <a:t>detection</a:t>
            </a:r>
            <a:r>
              <a:rPr lang="de-DE" dirty="0"/>
              <a:t> </a:t>
            </a:r>
            <a:r>
              <a:rPr lang="de-DE" dirty="0" err="1"/>
              <a:t>system</a:t>
            </a:r>
            <a:r>
              <a:rPr lang="de-DE" dirty="0"/>
              <a:t>, </a:t>
            </a:r>
            <a:r>
              <a:rPr lang="de-DE" dirty="0" err="1"/>
              <a:t>which</a:t>
            </a:r>
            <a:r>
              <a:rPr lang="de-DE" dirty="0"/>
              <a:t> </a:t>
            </a:r>
            <a:r>
              <a:rPr lang="de-DE" dirty="0" err="1"/>
              <a:t>then</a:t>
            </a:r>
            <a:r>
              <a:rPr lang="de-DE" dirty="0"/>
              <a:t> </a:t>
            </a:r>
            <a:r>
              <a:rPr lang="de-DE" dirty="0" err="1"/>
              <a:t>can</a:t>
            </a:r>
            <a:r>
              <a:rPr lang="de-DE" dirty="0"/>
              <a:t> also </a:t>
            </a:r>
            <a:r>
              <a:rPr lang="de-DE" dirty="0" err="1"/>
              <a:t>utilize</a:t>
            </a:r>
            <a:r>
              <a:rPr lang="de-DE" dirty="0"/>
              <a:t> </a:t>
            </a:r>
            <a:r>
              <a:rPr lang="de-DE" dirty="0" err="1"/>
              <a:t>more</a:t>
            </a:r>
            <a:r>
              <a:rPr lang="de-DE" dirty="0"/>
              <a:t> sophisticated </a:t>
            </a:r>
            <a:r>
              <a:rPr lang="de-DE" dirty="0" err="1"/>
              <a:t>methods</a:t>
            </a:r>
            <a:r>
              <a:rPr lang="de-DE" dirty="0"/>
              <a:t>, </a:t>
            </a:r>
            <a:r>
              <a:rPr lang="de-DE" dirty="0" err="1"/>
              <a:t>than</a:t>
            </a:r>
            <a:r>
              <a:rPr lang="de-DE" dirty="0"/>
              <a:t> </a:t>
            </a:r>
            <a:r>
              <a:rPr lang="de-DE" dirty="0" err="1"/>
              <a:t>single</a:t>
            </a:r>
            <a:r>
              <a:rPr lang="de-DE" dirty="0"/>
              <a:t> </a:t>
            </a:r>
            <a:r>
              <a:rPr lang="de-DE" dirty="0" err="1"/>
              <a:t>image</a:t>
            </a:r>
            <a:r>
              <a:rPr lang="de-DE" dirty="0"/>
              <a:t> </a:t>
            </a:r>
            <a:r>
              <a:rPr lang="de-DE" dirty="0" err="1"/>
              <a:t>segmentation</a:t>
            </a:r>
            <a:r>
              <a:rPr lang="de-DE" dirty="0"/>
              <a:t>.</a:t>
            </a:r>
          </a:p>
        </p:txBody>
      </p:sp>
    </p:spTree>
    <p:extLst>
      <p:ext uri="{BB962C8B-B14F-4D97-AF65-F5344CB8AC3E}">
        <p14:creationId xmlns:p14="http://schemas.microsoft.com/office/powerpoint/2010/main" val="4098801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A </a:t>
            </a:r>
            <a:r>
              <a:rPr lang="de-DE" dirty="0" err="1"/>
              <a:t>graphical</a:t>
            </a:r>
            <a:r>
              <a:rPr lang="de-DE" dirty="0"/>
              <a:t> </a:t>
            </a:r>
            <a:r>
              <a:rPr lang="de-DE" dirty="0" err="1"/>
              <a:t>model</a:t>
            </a:r>
            <a:r>
              <a:rPr lang="de-DE" dirty="0"/>
              <a:t> was </a:t>
            </a:r>
            <a:r>
              <a:rPr lang="de-DE" dirty="0" err="1"/>
              <a:t>designed</a:t>
            </a:r>
            <a:r>
              <a:rPr lang="de-DE" dirty="0"/>
              <a:t>, </a:t>
            </a:r>
            <a:r>
              <a:rPr lang="de-DE" dirty="0" err="1"/>
              <a:t>with</a:t>
            </a:r>
            <a:r>
              <a:rPr lang="de-DE" dirty="0"/>
              <a:t> </a:t>
            </a:r>
            <a:r>
              <a:rPr lang="de-DE" dirty="0" err="1"/>
              <a:t>the</a:t>
            </a:r>
            <a:r>
              <a:rPr lang="de-DE" dirty="0"/>
              <a:t> </a:t>
            </a:r>
            <a:r>
              <a:rPr lang="de-DE" dirty="0" err="1"/>
              <a:t>intention</a:t>
            </a:r>
            <a:r>
              <a:rPr lang="de-DE" dirty="0"/>
              <a:t> </a:t>
            </a:r>
            <a:r>
              <a:rPr lang="de-DE" dirty="0" err="1"/>
              <a:t>of</a:t>
            </a:r>
            <a:r>
              <a:rPr lang="de-DE" dirty="0"/>
              <a:t> </a:t>
            </a:r>
            <a:r>
              <a:rPr lang="de-DE" dirty="0" err="1"/>
              <a:t>creating</a:t>
            </a:r>
            <a:r>
              <a:rPr lang="de-DE" dirty="0"/>
              <a:t> </a:t>
            </a:r>
            <a:r>
              <a:rPr lang="de-DE" dirty="0" err="1"/>
              <a:t>scenes</a:t>
            </a:r>
            <a:r>
              <a:rPr lang="de-DE" dirty="0"/>
              <a:t>, </a:t>
            </a:r>
            <a:r>
              <a:rPr lang="de-DE" dirty="0" err="1"/>
              <a:t>that</a:t>
            </a:r>
            <a:r>
              <a:rPr lang="de-DE" dirty="0"/>
              <a:t> </a:t>
            </a:r>
            <a:r>
              <a:rPr lang="de-DE" dirty="0" err="1"/>
              <a:t>are</a:t>
            </a:r>
            <a:r>
              <a:rPr lang="de-DE" dirty="0"/>
              <a:t> </a:t>
            </a:r>
            <a:r>
              <a:rPr lang="de-DE" dirty="0" err="1"/>
              <a:t>as</a:t>
            </a:r>
            <a:r>
              <a:rPr lang="de-DE" dirty="0"/>
              <a:t> </a:t>
            </a:r>
            <a:r>
              <a:rPr lang="de-DE" dirty="0" err="1"/>
              <a:t>close</a:t>
            </a:r>
            <a:r>
              <a:rPr lang="de-DE" dirty="0"/>
              <a:t> </a:t>
            </a:r>
            <a:r>
              <a:rPr lang="de-DE" dirty="0" err="1"/>
              <a:t>as</a:t>
            </a:r>
            <a:r>
              <a:rPr lang="de-DE" dirty="0"/>
              <a:t> possible </a:t>
            </a:r>
            <a:r>
              <a:rPr lang="de-DE" dirty="0" err="1"/>
              <a:t>to</a:t>
            </a:r>
            <a:r>
              <a:rPr lang="de-DE" dirty="0"/>
              <a:t> real </a:t>
            </a:r>
            <a:r>
              <a:rPr lang="de-DE" dirty="0" err="1"/>
              <a:t>situations</a:t>
            </a:r>
            <a:r>
              <a:rPr lang="de-DE" dirty="0"/>
              <a:t> and </a:t>
            </a:r>
            <a:r>
              <a:rPr lang="de-DE" dirty="0" err="1"/>
              <a:t>being</a:t>
            </a:r>
            <a:r>
              <a:rPr lang="de-DE" dirty="0"/>
              <a:t> simple </a:t>
            </a:r>
            <a:r>
              <a:rPr lang="de-DE" dirty="0" err="1"/>
              <a:t>enough</a:t>
            </a:r>
            <a:r>
              <a:rPr lang="de-DE" dirty="0"/>
              <a:t> </a:t>
            </a:r>
            <a:r>
              <a:rPr lang="de-DE" dirty="0" err="1"/>
              <a:t>to</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possibly</a:t>
            </a:r>
            <a:r>
              <a:rPr lang="de-DE" dirty="0"/>
              <a:t> </a:t>
            </a:r>
            <a:r>
              <a:rPr lang="de-DE" dirty="0" err="1"/>
              <a:t>approximate</a:t>
            </a:r>
            <a:r>
              <a:rPr lang="de-DE" dirty="0"/>
              <a:t> </a:t>
            </a:r>
            <a:r>
              <a:rPr lang="de-DE" dirty="0" err="1"/>
              <a:t>the</a:t>
            </a:r>
            <a:r>
              <a:rPr lang="de-DE" dirty="0"/>
              <a:t> </a:t>
            </a:r>
            <a:r>
              <a:rPr lang="de-DE" dirty="0" err="1"/>
              <a:t>underlying</a:t>
            </a:r>
            <a:r>
              <a:rPr lang="de-DE" dirty="0"/>
              <a:t> </a:t>
            </a:r>
            <a:r>
              <a:rPr lang="de-DE" dirty="0" err="1"/>
              <a:t>distributions</a:t>
            </a:r>
            <a:r>
              <a:rPr lang="de-DE" dirty="0"/>
              <a:t> </a:t>
            </a:r>
            <a:r>
              <a:rPr lang="de-DE" dirty="0" err="1"/>
              <a:t>from</a:t>
            </a:r>
            <a:r>
              <a:rPr lang="de-DE" dirty="0"/>
              <a:t> real </a:t>
            </a:r>
            <a:r>
              <a:rPr lang="de-DE" dirty="0" err="1"/>
              <a:t>data</a:t>
            </a:r>
            <a:r>
              <a:rPr lang="de-DE" dirty="0"/>
              <a:t>, </a:t>
            </a:r>
            <a:r>
              <a:rPr lang="de-DE" dirty="0" err="1"/>
              <a:t>if</a:t>
            </a:r>
            <a:r>
              <a:rPr lang="de-DE" dirty="0"/>
              <a:t> </a:t>
            </a:r>
            <a:r>
              <a:rPr lang="de-DE" dirty="0" err="1"/>
              <a:t>desired</a:t>
            </a:r>
            <a:r>
              <a:rPr lang="de-DE" dirty="0"/>
              <a:t>.</a:t>
            </a:r>
          </a:p>
          <a:p>
            <a:pPr marL="0" indent="0">
              <a:buFont typeface="Arial" panose="020B0604020202020204" pitchFamily="34" charset="0"/>
              <a:buNone/>
            </a:pPr>
            <a:r>
              <a:rPr lang="de-DE" dirty="0" err="1"/>
              <a:t>For</a:t>
            </a:r>
            <a:r>
              <a:rPr lang="de-DE" dirty="0"/>
              <a:t> </a:t>
            </a:r>
            <a:r>
              <a:rPr lang="de-DE" dirty="0" err="1"/>
              <a:t>brevity</a:t>
            </a:r>
            <a:r>
              <a:rPr lang="de-DE" dirty="0"/>
              <a:t>, i will </a:t>
            </a:r>
            <a:r>
              <a:rPr lang="de-DE" dirty="0" err="1"/>
              <a:t>only</a:t>
            </a:r>
            <a:r>
              <a:rPr lang="de-DE" dirty="0"/>
              <a:t> </a:t>
            </a:r>
            <a:r>
              <a:rPr lang="de-DE" dirty="0" err="1"/>
              <a:t>consider</a:t>
            </a:r>
            <a:r>
              <a:rPr lang="de-DE" dirty="0"/>
              <a:t> </a:t>
            </a:r>
            <a:r>
              <a:rPr lang="de-DE" dirty="0" err="1"/>
              <a:t>the</a:t>
            </a:r>
            <a:r>
              <a:rPr lang="de-DE" dirty="0"/>
              <a:t> </a:t>
            </a:r>
            <a:r>
              <a:rPr lang="de-DE" dirty="0" err="1"/>
              <a:t>core</a:t>
            </a:r>
            <a:r>
              <a:rPr lang="de-DE" dirty="0"/>
              <a:t> variables.</a:t>
            </a:r>
          </a:p>
          <a:p>
            <a:pPr marL="0" indent="0">
              <a:buFont typeface="Arial" panose="020B0604020202020204" pitchFamily="34" charset="0"/>
              <a:buNone/>
            </a:pPr>
            <a:endParaRPr lang="de-DE" dirty="0"/>
          </a:p>
          <a:p>
            <a:pPr marL="0" indent="0">
              <a:buFont typeface="Arial" panose="020B0604020202020204" pitchFamily="34" charset="0"/>
              <a:buNone/>
            </a:pPr>
            <a:r>
              <a:rPr lang="de-DE" dirty="0"/>
              <a:t>We </a:t>
            </a:r>
            <a:r>
              <a:rPr lang="de-DE" dirty="0" err="1"/>
              <a:t>identified</a:t>
            </a:r>
            <a:r>
              <a:rPr lang="de-DE" dirty="0"/>
              <a:t> </a:t>
            </a:r>
            <a:r>
              <a:rPr lang="de-DE" dirty="0" err="1"/>
              <a:t>two</a:t>
            </a:r>
            <a:r>
              <a:rPr lang="de-DE" dirty="0"/>
              <a:t> </a:t>
            </a:r>
            <a:r>
              <a:rPr lang="de-DE" dirty="0" err="1"/>
              <a:t>types</a:t>
            </a:r>
            <a:r>
              <a:rPr lang="de-DE" dirty="0"/>
              <a:t> </a:t>
            </a:r>
            <a:r>
              <a:rPr lang="de-DE" dirty="0" err="1"/>
              <a:t>of</a:t>
            </a:r>
            <a:r>
              <a:rPr lang="de-DE" dirty="0"/>
              <a:t> </a:t>
            </a:r>
            <a:r>
              <a:rPr lang="de-DE" dirty="0" err="1"/>
              <a:t>humans</a:t>
            </a:r>
            <a:r>
              <a:rPr lang="de-DE" dirty="0"/>
              <a:t> on </a:t>
            </a:r>
            <a:r>
              <a:rPr lang="de-DE" dirty="0" err="1"/>
              <a:t>the</a:t>
            </a:r>
            <a:r>
              <a:rPr lang="de-DE" dirty="0"/>
              <a:t> track: </a:t>
            </a:r>
            <a:r>
              <a:rPr lang="de-DE" dirty="0" err="1"/>
              <a:t>Accidents</a:t>
            </a:r>
            <a:r>
              <a:rPr lang="de-DE" dirty="0"/>
              <a:t> and on Purpose.</a:t>
            </a:r>
          </a:p>
          <a:p>
            <a:pPr marL="0" indent="0">
              <a:buFont typeface="Arial" panose="020B0604020202020204" pitchFamily="34" charset="0"/>
              <a:buNone/>
            </a:pPr>
            <a:r>
              <a:rPr lang="de-DE" dirty="0"/>
              <a:t>This </a:t>
            </a:r>
            <a:r>
              <a:rPr lang="de-DE" dirty="0" err="1"/>
              <a:t>is</a:t>
            </a:r>
            <a:r>
              <a:rPr lang="de-DE" dirty="0"/>
              <a:t> </a:t>
            </a:r>
            <a:r>
              <a:rPr lang="de-DE" dirty="0" err="1"/>
              <a:t>important</a:t>
            </a:r>
            <a:r>
              <a:rPr lang="de-DE" dirty="0"/>
              <a:t>, </a:t>
            </a:r>
            <a:r>
              <a:rPr lang="de-DE" dirty="0" err="1"/>
              <a:t>as</a:t>
            </a:r>
            <a:r>
              <a:rPr lang="de-DE" dirty="0"/>
              <a:t> an </a:t>
            </a:r>
            <a:r>
              <a:rPr lang="de-DE" dirty="0" err="1"/>
              <a:t>accident</a:t>
            </a:r>
            <a:r>
              <a:rPr lang="de-DE" dirty="0"/>
              <a:t> </a:t>
            </a:r>
            <a:r>
              <a:rPr lang="de-DE" dirty="0" err="1"/>
              <a:t>usually</a:t>
            </a:r>
            <a:r>
              <a:rPr lang="de-DE" dirty="0"/>
              <a:t> </a:t>
            </a:r>
            <a:r>
              <a:rPr lang="de-DE" dirty="0" err="1"/>
              <a:t>means</a:t>
            </a:r>
            <a:r>
              <a:rPr lang="de-DE" dirty="0"/>
              <a:t>, </a:t>
            </a:r>
            <a:r>
              <a:rPr lang="de-DE" dirty="0" err="1"/>
              <a:t>that</a:t>
            </a:r>
            <a:r>
              <a:rPr lang="de-DE" dirty="0"/>
              <a:t> </a:t>
            </a:r>
            <a:r>
              <a:rPr lang="de-DE" dirty="0" err="1"/>
              <a:t>it</a:t>
            </a:r>
            <a:r>
              <a:rPr lang="de-DE" dirty="0"/>
              <a:t> </a:t>
            </a:r>
            <a:r>
              <a:rPr lang="de-DE" dirty="0" err="1"/>
              <a:t>is</a:t>
            </a:r>
            <a:r>
              <a:rPr lang="de-DE" dirty="0"/>
              <a:t> </a:t>
            </a:r>
            <a:r>
              <a:rPr lang="de-DE" dirty="0" err="1"/>
              <a:t>independent</a:t>
            </a:r>
            <a:r>
              <a:rPr lang="de-DE" dirty="0"/>
              <a:t> </a:t>
            </a:r>
            <a:r>
              <a:rPr lang="de-DE" dirty="0" err="1"/>
              <a:t>from</a:t>
            </a:r>
            <a:r>
              <a:rPr lang="de-DE" dirty="0"/>
              <a:t> </a:t>
            </a:r>
            <a:r>
              <a:rPr lang="de-DE" dirty="0" err="1"/>
              <a:t>the</a:t>
            </a:r>
            <a:r>
              <a:rPr lang="de-DE" dirty="0"/>
              <a:t> </a:t>
            </a:r>
            <a:r>
              <a:rPr lang="de-DE" dirty="0" err="1"/>
              <a:t>position</a:t>
            </a:r>
            <a:r>
              <a:rPr lang="de-DE" dirty="0"/>
              <a:t> </a:t>
            </a:r>
            <a:r>
              <a:rPr lang="de-DE" dirty="0" err="1"/>
              <a:t>of</a:t>
            </a:r>
            <a:r>
              <a:rPr lang="de-DE" dirty="0"/>
              <a:t> </a:t>
            </a:r>
            <a:r>
              <a:rPr lang="de-DE" dirty="0" err="1"/>
              <a:t>the</a:t>
            </a:r>
            <a:r>
              <a:rPr lang="de-DE" dirty="0"/>
              <a:t> </a:t>
            </a:r>
            <a:r>
              <a:rPr lang="de-DE" dirty="0" err="1"/>
              <a:t>next</a:t>
            </a:r>
            <a:r>
              <a:rPr lang="de-DE" dirty="0"/>
              <a:t> </a:t>
            </a:r>
            <a:r>
              <a:rPr lang="de-DE" dirty="0" err="1"/>
              <a:t>incoming</a:t>
            </a:r>
            <a:r>
              <a:rPr lang="de-DE" dirty="0"/>
              <a:t> </a:t>
            </a:r>
            <a:r>
              <a:rPr lang="de-DE" dirty="0" err="1"/>
              <a:t>train</a:t>
            </a:r>
            <a:r>
              <a:rPr lang="de-DE" dirty="0"/>
              <a:t>, </a:t>
            </a:r>
            <a:r>
              <a:rPr lang="de-DE" dirty="0" err="1"/>
              <a:t>while</a:t>
            </a:r>
            <a:r>
              <a:rPr lang="de-DE" dirty="0"/>
              <a:t> a </a:t>
            </a:r>
            <a:r>
              <a:rPr lang="de-DE" dirty="0" err="1"/>
              <a:t>person</a:t>
            </a:r>
            <a:r>
              <a:rPr lang="de-DE" dirty="0"/>
              <a:t> </a:t>
            </a:r>
            <a:r>
              <a:rPr lang="de-DE" dirty="0" err="1"/>
              <a:t>that</a:t>
            </a:r>
            <a:r>
              <a:rPr lang="de-DE" dirty="0"/>
              <a:t> </a:t>
            </a:r>
            <a:r>
              <a:rPr lang="de-DE" dirty="0" err="1"/>
              <a:t>is</a:t>
            </a:r>
            <a:r>
              <a:rPr lang="de-DE" dirty="0"/>
              <a:t> on </a:t>
            </a:r>
            <a:r>
              <a:rPr lang="de-DE" dirty="0" err="1"/>
              <a:t>the</a:t>
            </a:r>
            <a:r>
              <a:rPr lang="de-DE" dirty="0"/>
              <a:t> track on </a:t>
            </a:r>
            <a:r>
              <a:rPr lang="de-DE" dirty="0" err="1"/>
              <a:t>purpose</a:t>
            </a:r>
            <a:r>
              <a:rPr lang="de-DE" dirty="0"/>
              <a:t> will do so </a:t>
            </a:r>
            <a:r>
              <a:rPr lang="de-DE" dirty="0" err="1"/>
              <a:t>based</a:t>
            </a:r>
            <a:r>
              <a:rPr lang="de-DE" dirty="0"/>
              <a:t> on </a:t>
            </a:r>
            <a:r>
              <a:rPr lang="de-DE" dirty="0" err="1"/>
              <a:t>the</a:t>
            </a:r>
            <a:r>
              <a:rPr lang="de-DE" dirty="0"/>
              <a:t> </a:t>
            </a:r>
            <a:r>
              <a:rPr lang="de-DE" dirty="0" err="1"/>
              <a:t>train</a:t>
            </a:r>
            <a:r>
              <a:rPr lang="de-DE" dirty="0"/>
              <a:t> </a:t>
            </a:r>
            <a:r>
              <a:rPr lang="de-DE" dirty="0" err="1"/>
              <a:t>position</a:t>
            </a:r>
            <a:r>
              <a:rPr lang="de-DE" dirty="0"/>
              <a:t> (e.g. </a:t>
            </a:r>
            <a:r>
              <a:rPr lang="de-DE" dirty="0" err="1"/>
              <a:t>for</a:t>
            </a:r>
            <a:r>
              <a:rPr lang="de-DE" dirty="0"/>
              <a:t> </a:t>
            </a:r>
            <a:r>
              <a:rPr lang="de-DE" dirty="0" err="1"/>
              <a:t>spraying</a:t>
            </a:r>
            <a:r>
              <a:rPr lang="de-DE" dirty="0"/>
              <a:t> a </a:t>
            </a:r>
            <a:r>
              <a:rPr lang="de-DE" dirty="0" err="1"/>
              <a:t>graffity</a:t>
            </a:r>
            <a:r>
              <a:rPr lang="de-DE" dirty="0"/>
              <a:t> </a:t>
            </a:r>
            <a:r>
              <a:rPr lang="de-DE" dirty="0" err="1"/>
              <a:t>or</a:t>
            </a:r>
            <a:r>
              <a:rPr lang="de-DE" dirty="0"/>
              <a:t> a </a:t>
            </a:r>
            <a:r>
              <a:rPr lang="de-DE" dirty="0" err="1"/>
              <a:t>suicide</a:t>
            </a:r>
            <a:r>
              <a:rPr lang="de-DE" dirty="0"/>
              <a:t> </a:t>
            </a:r>
            <a:r>
              <a:rPr lang="de-DE" dirty="0" err="1"/>
              <a:t>attempt</a:t>
            </a:r>
            <a:r>
              <a:rPr lang="de-DE" dirty="0"/>
              <a:t>)</a:t>
            </a:r>
          </a:p>
          <a:p>
            <a:pPr marL="0" indent="0">
              <a:buFont typeface="Arial" panose="020B0604020202020204" pitchFamily="34" charset="0"/>
              <a:buNone/>
            </a:pPr>
            <a:endParaRPr lang="de-DE" dirty="0"/>
          </a:p>
          <a:p>
            <a:pPr marL="0" indent="0">
              <a:buFont typeface="Arial" panose="020B0604020202020204" pitchFamily="34" charset="0"/>
              <a:buNone/>
            </a:pPr>
            <a:r>
              <a:rPr lang="de-DE" dirty="0" err="1"/>
              <a:t>If</a:t>
            </a:r>
            <a:r>
              <a:rPr lang="de-DE" dirty="0"/>
              <a:t> </a:t>
            </a:r>
            <a:r>
              <a:rPr lang="de-DE" dirty="0" err="1"/>
              <a:t>someone</a:t>
            </a:r>
            <a:r>
              <a:rPr lang="de-DE" dirty="0"/>
              <a:t> </a:t>
            </a:r>
            <a:r>
              <a:rPr lang="de-DE" dirty="0" err="1"/>
              <a:t>throws</a:t>
            </a:r>
            <a:r>
              <a:rPr lang="de-DE" dirty="0"/>
              <a:t> </a:t>
            </a:r>
            <a:r>
              <a:rPr lang="de-DE" dirty="0" err="1"/>
              <a:t>himself</a:t>
            </a:r>
            <a:r>
              <a:rPr lang="de-DE" dirty="0"/>
              <a:t> in front </a:t>
            </a:r>
            <a:r>
              <a:rPr lang="de-DE" dirty="0" err="1"/>
              <a:t>of</a:t>
            </a:r>
            <a:r>
              <a:rPr lang="de-DE" dirty="0"/>
              <a:t> a </a:t>
            </a:r>
            <a:r>
              <a:rPr lang="de-DE" dirty="0" err="1"/>
              <a:t>train</a:t>
            </a:r>
            <a:r>
              <a:rPr lang="de-DE" dirty="0"/>
              <a:t> on </a:t>
            </a:r>
            <a:r>
              <a:rPr lang="de-DE" dirty="0" err="1"/>
              <a:t>purpose</a:t>
            </a:r>
            <a:r>
              <a:rPr lang="de-DE" dirty="0"/>
              <a:t>, </a:t>
            </a:r>
            <a:r>
              <a:rPr lang="de-DE" dirty="0" err="1"/>
              <a:t>there</a:t>
            </a:r>
            <a:r>
              <a:rPr lang="de-DE" dirty="0"/>
              <a:t> </a:t>
            </a:r>
            <a:r>
              <a:rPr lang="de-DE" dirty="0" err="1"/>
              <a:t>is</a:t>
            </a:r>
            <a:r>
              <a:rPr lang="de-DE" dirty="0"/>
              <a:t> not </a:t>
            </a:r>
            <a:r>
              <a:rPr lang="de-DE" dirty="0" err="1"/>
              <a:t>much</a:t>
            </a:r>
            <a:r>
              <a:rPr lang="de-DE" dirty="0"/>
              <a:t> </a:t>
            </a:r>
            <a:r>
              <a:rPr lang="de-DE" dirty="0" err="1"/>
              <a:t>we</a:t>
            </a:r>
            <a:r>
              <a:rPr lang="de-DE" dirty="0"/>
              <a:t> </a:t>
            </a:r>
            <a:r>
              <a:rPr lang="de-DE" dirty="0" err="1"/>
              <a:t>can</a:t>
            </a:r>
            <a:r>
              <a:rPr lang="de-DE" dirty="0"/>
              <a:t> do at </a:t>
            </a:r>
            <a:r>
              <a:rPr lang="de-DE" dirty="0" err="1"/>
              <a:t>the</a:t>
            </a:r>
            <a:r>
              <a:rPr lang="de-DE" dirty="0"/>
              <a:t> </a:t>
            </a:r>
            <a:r>
              <a:rPr lang="de-DE" dirty="0" err="1"/>
              <a:t>moment</a:t>
            </a:r>
            <a:r>
              <a:rPr lang="de-DE" dirty="0"/>
              <a:t>. </a:t>
            </a:r>
          </a:p>
          <a:p>
            <a:pPr marL="0" indent="0">
              <a:buFont typeface="Arial" panose="020B0604020202020204" pitchFamily="34" charset="0"/>
              <a:buNone/>
            </a:pPr>
            <a:endParaRPr lang="de-DE" dirty="0"/>
          </a:p>
          <a:p>
            <a:pPr marL="0" indent="0">
              <a:buFont typeface="Arial" panose="020B0604020202020204" pitchFamily="34" charset="0"/>
              <a:buNone/>
            </a:pPr>
            <a:r>
              <a:rPr lang="de-DE" dirty="0" err="1"/>
              <a:t>For</a:t>
            </a:r>
            <a:r>
              <a:rPr lang="de-DE" dirty="0"/>
              <a:t> a </a:t>
            </a:r>
            <a:r>
              <a:rPr lang="de-DE" dirty="0" err="1"/>
              <a:t>future</a:t>
            </a:r>
            <a:r>
              <a:rPr lang="de-DE" dirty="0"/>
              <a:t> </a:t>
            </a:r>
            <a:r>
              <a:rPr lang="de-DE" dirty="0" err="1"/>
              <a:t>implementation</a:t>
            </a:r>
            <a:r>
              <a:rPr lang="de-DE" dirty="0"/>
              <a:t> </a:t>
            </a:r>
            <a:r>
              <a:rPr lang="de-DE" dirty="0" err="1"/>
              <a:t>it</a:t>
            </a:r>
            <a:r>
              <a:rPr lang="de-DE" dirty="0"/>
              <a:t> </a:t>
            </a:r>
            <a:r>
              <a:rPr lang="de-DE" dirty="0" err="1"/>
              <a:t>might</a:t>
            </a:r>
            <a:r>
              <a:rPr lang="de-DE" dirty="0"/>
              <a:t> </a:t>
            </a:r>
            <a:r>
              <a:rPr lang="de-DE" dirty="0" err="1"/>
              <a:t>be</a:t>
            </a:r>
            <a:r>
              <a:rPr lang="de-DE" dirty="0"/>
              <a:t> </a:t>
            </a:r>
            <a:r>
              <a:rPr lang="de-DE" dirty="0" err="1"/>
              <a:t>useful</a:t>
            </a:r>
            <a:r>
              <a:rPr lang="de-DE" dirty="0"/>
              <a:t> </a:t>
            </a:r>
            <a:r>
              <a:rPr lang="de-DE" dirty="0" err="1"/>
              <a:t>to</a:t>
            </a:r>
            <a:r>
              <a:rPr lang="de-DE" dirty="0"/>
              <a:t> separate </a:t>
            </a:r>
            <a:r>
              <a:rPr lang="de-DE" dirty="0" err="1"/>
              <a:t>the</a:t>
            </a:r>
            <a:r>
              <a:rPr lang="de-DE" dirty="0"/>
              <a:t> </a:t>
            </a:r>
            <a:r>
              <a:rPr lang="de-DE" dirty="0" err="1"/>
              <a:t>two</a:t>
            </a:r>
            <a:r>
              <a:rPr lang="de-DE" dirty="0"/>
              <a:t> </a:t>
            </a:r>
            <a:r>
              <a:rPr lang="de-DE" dirty="0" err="1"/>
              <a:t>types</a:t>
            </a:r>
            <a:r>
              <a:rPr lang="de-DE" dirty="0"/>
              <a:t>, </a:t>
            </a:r>
            <a:r>
              <a:rPr lang="de-DE" dirty="0" err="1"/>
              <a:t>as</a:t>
            </a:r>
            <a:r>
              <a:rPr lang="de-DE" dirty="0"/>
              <a:t> </a:t>
            </a:r>
            <a:r>
              <a:rPr lang="de-DE" dirty="0" err="1"/>
              <a:t>one</a:t>
            </a:r>
            <a:r>
              <a:rPr lang="de-DE" dirty="0"/>
              <a:t> </a:t>
            </a:r>
            <a:r>
              <a:rPr lang="de-DE" dirty="0" err="1"/>
              <a:t>might</a:t>
            </a:r>
            <a:r>
              <a:rPr lang="de-DE" dirty="0"/>
              <a:t> </a:t>
            </a:r>
            <a:r>
              <a:rPr lang="de-DE" dirty="0" err="1"/>
              <a:t>be</a:t>
            </a:r>
            <a:r>
              <a:rPr lang="de-DE" dirty="0"/>
              <a:t> </a:t>
            </a:r>
            <a:r>
              <a:rPr lang="de-DE" dirty="0" err="1"/>
              <a:t>easier</a:t>
            </a:r>
            <a:r>
              <a:rPr lang="de-DE" dirty="0"/>
              <a:t> </a:t>
            </a:r>
            <a:r>
              <a:rPr lang="de-DE" dirty="0" err="1"/>
              <a:t>to</a:t>
            </a:r>
            <a:r>
              <a:rPr lang="de-DE" dirty="0"/>
              <a:t> </a:t>
            </a:r>
            <a:r>
              <a:rPr lang="de-DE" dirty="0" err="1"/>
              <a:t>predict</a:t>
            </a:r>
            <a:r>
              <a:rPr lang="de-DE" dirty="0"/>
              <a:t>, </a:t>
            </a:r>
            <a:r>
              <a:rPr lang="de-DE" dirty="0" err="1"/>
              <a:t>than</a:t>
            </a:r>
            <a:r>
              <a:rPr lang="de-DE" dirty="0"/>
              <a:t> </a:t>
            </a:r>
            <a:r>
              <a:rPr lang="de-DE" dirty="0" err="1"/>
              <a:t>the</a:t>
            </a:r>
            <a:r>
              <a:rPr lang="de-DE" dirty="0"/>
              <a:t> </a:t>
            </a:r>
            <a:r>
              <a:rPr lang="de-DE" dirty="0" err="1"/>
              <a:t>other</a:t>
            </a:r>
            <a:r>
              <a:rPr lang="de-DE" dirty="0"/>
              <a:t>.</a:t>
            </a:r>
          </a:p>
          <a:p>
            <a:pPr marL="0" indent="0">
              <a:buFont typeface="Arial" panose="020B0604020202020204" pitchFamily="34" charset="0"/>
              <a:buNone/>
            </a:pPr>
            <a:endParaRPr lang="de-DE" dirty="0"/>
          </a:p>
          <a:p>
            <a:pPr marL="0" indent="0">
              <a:buFont typeface="Arial" panose="020B0604020202020204" pitchFamily="34" charset="0"/>
              <a:buNone/>
            </a:pPr>
            <a:r>
              <a:rPr lang="de-DE" dirty="0" err="1"/>
              <a:t>For</a:t>
            </a:r>
            <a:r>
              <a:rPr lang="de-DE" dirty="0"/>
              <a:t> </a:t>
            </a:r>
            <a:r>
              <a:rPr lang="de-DE" dirty="0" err="1"/>
              <a:t>the</a:t>
            </a:r>
            <a:r>
              <a:rPr lang="de-DE" dirty="0"/>
              <a:t> </a:t>
            </a:r>
            <a:r>
              <a:rPr lang="de-DE" dirty="0" err="1"/>
              <a:t>first</a:t>
            </a:r>
            <a:r>
              <a:rPr lang="de-DE" dirty="0"/>
              <a:t> </a:t>
            </a:r>
            <a:r>
              <a:rPr lang="de-DE" dirty="0" err="1"/>
              <a:t>dataset</a:t>
            </a:r>
            <a:r>
              <a:rPr lang="de-DE" dirty="0"/>
              <a:t> </a:t>
            </a:r>
            <a:r>
              <a:rPr lang="de-DE" dirty="0" err="1"/>
              <a:t>created</a:t>
            </a:r>
            <a:r>
              <a:rPr lang="de-DE" dirty="0"/>
              <a:t> </a:t>
            </a:r>
            <a:r>
              <a:rPr lang="de-DE" dirty="0" err="1"/>
              <a:t>from</a:t>
            </a:r>
            <a:r>
              <a:rPr lang="de-DE" dirty="0"/>
              <a:t> </a:t>
            </a:r>
            <a:r>
              <a:rPr lang="de-DE" dirty="0" err="1"/>
              <a:t>the</a:t>
            </a:r>
            <a:r>
              <a:rPr lang="de-DE" dirty="0"/>
              <a:t> </a:t>
            </a:r>
            <a:r>
              <a:rPr lang="de-DE" dirty="0" err="1"/>
              <a:t>simulation</a:t>
            </a:r>
            <a:r>
              <a:rPr lang="de-DE" dirty="0"/>
              <a:t>, </a:t>
            </a:r>
            <a:r>
              <a:rPr lang="de-DE" dirty="0" err="1"/>
              <a:t>we</a:t>
            </a:r>
            <a:r>
              <a:rPr lang="de-DE" dirty="0"/>
              <a:t> </a:t>
            </a:r>
            <a:r>
              <a:rPr lang="de-DE" dirty="0" err="1"/>
              <a:t>handestimated</a:t>
            </a:r>
            <a:r>
              <a:rPr lang="de-DE" dirty="0"/>
              <a:t> </a:t>
            </a:r>
            <a:r>
              <a:rPr lang="de-DE" dirty="0" err="1"/>
              <a:t>distributions</a:t>
            </a:r>
            <a:r>
              <a:rPr lang="de-DE" dirty="0"/>
              <a:t> </a:t>
            </a:r>
            <a:r>
              <a:rPr lang="de-DE" dirty="0" err="1"/>
              <a:t>for</a:t>
            </a:r>
            <a:r>
              <a:rPr lang="de-DE" dirty="0"/>
              <a:t> an </a:t>
            </a:r>
            <a:r>
              <a:rPr lang="de-DE" dirty="0" err="1"/>
              <a:t>slightly</a:t>
            </a:r>
            <a:r>
              <a:rPr lang="de-DE" dirty="0"/>
              <a:t> </a:t>
            </a:r>
            <a:r>
              <a:rPr lang="de-DE" dirty="0" err="1"/>
              <a:t>simplified</a:t>
            </a:r>
            <a:r>
              <a:rPr lang="de-DE" dirty="0"/>
              <a:t> </a:t>
            </a:r>
            <a:r>
              <a:rPr lang="de-DE" dirty="0" err="1"/>
              <a:t>model</a:t>
            </a:r>
            <a:r>
              <a:rPr lang="de-DE" dirty="0"/>
              <a:t>. The </a:t>
            </a:r>
            <a:r>
              <a:rPr lang="de-DE" dirty="0" err="1"/>
              <a:t>estimations</a:t>
            </a:r>
            <a:r>
              <a:rPr lang="de-DE" dirty="0"/>
              <a:t> </a:t>
            </a:r>
            <a:r>
              <a:rPr lang="de-DE" dirty="0" err="1"/>
              <a:t>are</a:t>
            </a:r>
            <a:r>
              <a:rPr lang="de-DE" dirty="0"/>
              <a:t> </a:t>
            </a:r>
            <a:r>
              <a:rPr lang="de-DE" dirty="0" err="1"/>
              <a:t>based</a:t>
            </a:r>
            <a:r>
              <a:rPr lang="de-DE" dirty="0"/>
              <a:t> on in </a:t>
            </a:r>
            <a:r>
              <a:rPr lang="de-DE" dirty="0" err="1"/>
              <a:t>our</a:t>
            </a:r>
            <a:r>
              <a:rPr lang="de-DE" dirty="0"/>
              <a:t> </a:t>
            </a:r>
            <a:r>
              <a:rPr lang="de-DE" dirty="0" err="1"/>
              <a:t>eyes</a:t>
            </a:r>
            <a:r>
              <a:rPr lang="de-DE" dirty="0"/>
              <a:t> </a:t>
            </a:r>
            <a:r>
              <a:rPr lang="de-DE" dirty="0" err="1"/>
              <a:t>reasonable</a:t>
            </a:r>
            <a:r>
              <a:rPr lang="de-DE" dirty="0"/>
              <a:t> </a:t>
            </a:r>
            <a:r>
              <a:rPr lang="de-DE" dirty="0" err="1"/>
              <a:t>assumptions</a:t>
            </a:r>
            <a:r>
              <a:rPr lang="de-DE" dirty="0"/>
              <a:t>.</a:t>
            </a:r>
          </a:p>
          <a:p>
            <a:pPr marL="571500" indent="-571500">
              <a:buFont typeface="Arial" panose="020B0604020202020204" pitchFamily="34" charset="0"/>
              <a:buChar char="•"/>
            </a:pPr>
            <a:endParaRPr lang="de-DE" dirty="0"/>
          </a:p>
          <a:p>
            <a:endParaRPr lang="de-DE" dirty="0"/>
          </a:p>
        </p:txBody>
      </p:sp>
    </p:spTree>
    <p:extLst>
      <p:ext uri="{BB962C8B-B14F-4D97-AF65-F5344CB8AC3E}">
        <p14:creationId xmlns:p14="http://schemas.microsoft.com/office/powerpoint/2010/main" val="272924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46103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In </a:t>
            </a:r>
            <a:r>
              <a:rPr lang="de-DE" dirty="0" err="1"/>
              <a:t>order</a:t>
            </a:r>
            <a:r>
              <a:rPr lang="de-DE" dirty="0"/>
              <a:t> </a:t>
            </a:r>
            <a:r>
              <a:rPr lang="de-DE" dirty="0" err="1"/>
              <a:t>to</a:t>
            </a:r>
            <a:r>
              <a:rPr lang="de-DE" dirty="0"/>
              <a:t> </a:t>
            </a:r>
            <a:r>
              <a:rPr lang="de-DE" dirty="0" err="1"/>
              <a:t>reach</a:t>
            </a:r>
            <a:r>
              <a:rPr lang="de-DE" dirty="0"/>
              <a:t> a final </a:t>
            </a:r>
            <a:r>
              <a:rPr lang="de-DE" dirty="0" err="1"/>
              <a:t>decision</a:t>
            </a:r>
            <a:r>
              <a:rPr lang="de-DE" dirty="0"/>
              <a:t> </a:t>
            </a:r>
            <a:r>
              <a:rPr lang="de-DE" dirty="0" err="1"/>
              <a:t>based</a:t>
            </a:r>
            <a:r>
              <a:rPr lang="de-DE" dirty="0"/>
              <a:t> on </a:t>
            </a:r>
            <a:r>
              <a:rPr lang="de-DE" dirty="0" err="1"/>
              <a:t>the</a:t>
            </a:r>
            <a:r>
              <a:rPr lang="de-DE" dirty="0"/>
              <a:t> </a:t>
            </a:r>
            <a:r>
              <a:rPr lang="de-DE" dirty="0" err="1"/>
              <a:t>segmentation</a:t>
            </a:r>
            <a:r>
              <a:rPr lang="de-DE" dirty="0"/>
              <a:t> </a:t>
            </a:r>
            <a:r>
              <a:rPr lang="de-DE" dirty="0" err="1"/>
              <a:t>output</a:t>
            </a:r>
            <a:r>
              <a:rPr lang="de-DE" dirty="0"/>
              <a:t>, </a:t>
            </a:r>
            <a:r>
              <a:rPr lang="de-DE" dirty="0" err="1"/>
              <a:t>we</a:t>
            </a:r>
            <a:r>
              <a:rPr lang="de-DE" dirty="0"/>
              <a:t> </a:t>
            </a:r>
            <a:r>
              <a:rPr lang="de-DE" dirty="0" err="1"/>
              <a:t>used</a:t>
            </a:r>
            <a:r>
              <a:rPr lang="de-DE" dirty="0"/>
              <a:t> a simple </a:t>
            </a:r>
            <a:r>
              <a:rPr lang="de-DE" dirty="0" err="1"/>
              <a:t>threshold</a:t>
            </a:r>
            <a:r>
              <a:rPr lang="de-DE" dirty="0"/>
              <a:t> </a:t>
            </a:r>
            <a:r>
              <a:rPr lang="de-DE" dirty="0" err="1"/>
              <a:t>method</a:t>
            </a:r>
            <a:r>
              <a:rPr lang="de-DE" dirty="0"/>
              <a:t>. Note, </a:t>
            </a:r>
            <a:r>
              <a:rPr lang="de-DE" dirty="0" err="1"/>
              <a:t>that</a:t>
            </a:r>
            <a:r>
              <a:rPr lang="de-DE" dirty="0"/>
              <a:t> </a:t>
            </a:r>
            <a:r>
              <a:rPr lang="de-DE" dirty="0" err="1"/>
              <a:t>for</a:t>
            </a:r>
            <a:r>
              <a:rPr lang="de-DE" dirty="0"/>
              <a:t> </a:t>
            </a:r>
            <a:r>
              <a:rPr lang="de-DE" dirty="0" err="1"/>
              <a:t>each</a:t>
            </a:r>
            <a:r>
              <a:rPr lang="de-DE" dirty="0"/>
              <a:t> </a:t>
            </a:r>
            <a:r>
              <a:rPr lang="de-DE" dirty="0" err="1"/>
              <a:t>scene</a:t>
            </a:r>
            <a:r>
              <a:rPr lang="de-DE" dirty="0"/>
              <a:t>, </a:t>
            </a:r>
            <a:r>
              <a:rPr lang="de-DE" dirty="0" err="1"/>
              <a:t>there</a:t>
            </a:r>
            <a:r>
              <a:rPr lang="de-DE" dirty="0"/>
              <a:t> </a:t>
            </a:r>
            <a:r>
              <a:rPr lang="de-DE" dirty="0" err="1"/>
              <a:t>are</a:t>
            </a:r>
            <a:r>
              <a:rPr lang="de-DE" dirty="0"/>
              <a:t> </a:t>
            </a:r>
            <a:r>
              <a:rPr lang="de-DE" dirty="0" err="1"/>
              <a:t>always</a:t>
            </a:r>
            <a:r>
              <a:rPr lang="de-DE" dirty="0"/>
              <a:t> </a:t>
            </a:r>
            <a:r>
              <a:rPr lang="de-DE" dirty="0" err="1"/>
              <a:t>two</a:t>
            </a:r>
            <a:r>
              <a:rPr lang="de-DE" dirty="0"/>
              <a:t> </a:t>
            </a:r>
            <a:r>
              <a:rPr lang="de-DE" dirty="0" err="1"/>
              <a:t>images</a:t>
            </a:r>
            <a:r>
              <a:rPr lang="de-DE" dirty="0"/>
              <a:t> </a:t>
            </a:r>
            <a:r>
              <a:rPr lang="de-DE" dirty="0" err="1"/>
              <a:t>from</a:t>
            </a:r>
            <a:r>
              <a:rPr lang="de-DE" dirty="0"/>
              <a:t> different </a:t>
            </a:r>
            <a:r>
              <a:rPr lang="de-DE" dirty="0" err="1"/>
              <a:t>angles</a:t>
            </a:r>
            <a:r>
              <a:rPr lang="de-DE" dirty="0"/>
              <a:t> on </a:t>
            </a:r>
            <a:r>
              <a:rPr lang="de-DE" dirty="0" err="1"/>
              <a:t>the</a:t>
            </a:r>
            <a:r>
              <a:rPr lang="de-DE" dirty="0"/>
              <a:t> </a:t>
            </a:r>
            <a:r>
              <a:rPr lang="de-DE" dirty="0" err="1"/>
              <a:t>scene</a:t>
            </a:r>
            <a:r>
              <a:rPr lang="de-DE" dirty="0"/>
              <a:t>. This </a:t>
            </a:r>
            <a:r>
              <a:rPr lang="de-DE" dirty="0" err="1"/>
              <a:t>means</a:t>
            </a:r>
            <a:r>
              <a:rPr lang="de-DE" dirty="0"/>
              <a:t>, </a:t>
            </a:r>
            <a:r>
              <a:rPr lang="de-DE" dirty="0" err="1"/>
              <a:t>that</a:t>
            </a:r>
            <a:r>
              <a:rPr lang="de-DE" dirty="0"/>
              <a:t> an </a:t>
            </a:r>
            <a:r>
              <a:rPr lang="de-DE" dirty="0" err="1"/>
              <a:t>unoccluded</a:t>
            </a:r>
            <a:r>
              <a:rPr lang="de-DE" dirty="0"/>
              <a:t> </a:t>
            </a:r>
            <a:r>
              <a:rPr lang="de-DE" dirty="0" err="1"/>
              <a:t>object</a:t>
            </a:r>
            <a:r>
              <a:rPr lang="de-DE" dirty="0"/>
              <a:t> </a:t>
            </a:r>
            <a:r>
              <a:rPr lang="de-DE" dirty="0" err="1"/>
              <a:t>has</a:t>
            </a:r>
            <a:r>
              <a:rPr lang="de-DE" dirty="0"/>
              <a:t> </a:t>
            </a:r>
            <a:r>
              <a:rPr lang="de-DE" dirty="0" err="1"/>
              <a:t>approximately</a:t>
            </a:r>
            <a:r>
              <a:rPr lang="de-DE" dirty="0"/>
              <a:t> </a:t>
            </a:r>
            <a:r>
              <a:rPr lang="de-DE" dirty="0" err="1"/>
              <a:t>the</a:t>
            </a:r>
            <a:r>
              <a:rPr lang="de-DE" dirty="0"/>
              <a:t> same </a:t>
            </a:r>
            <a:r>
              <a:rPr lang="de-DE" dirty="0" err="1"/>
              <a:t>amount</a:t>
            </a:r>
            <a:r>
              <a:rPr lang="de-DE" dirty="0"/>
              <a:t> </a:t>
            </a:r>
            <a:r>
              <a:rPr lang="de-DE" dirty="0" err="1"/>
              <a:t>of</a:t>
            </a:r>
            <a:r>
              <a:rPr lang="de-DE" dirty="0"/>
              <a:t> </a:t>
            </a:r>
            <a:r>
              <a:rPr lang="de-DE" dirty="0" err="1"/>
              <a:t>combined</a:t>
            </a:r>
            <a:r>
              <a:rPr lang="de-DE" dirty="0"/>
              <a:t> </a:t>
            </a:r>
            <a:r>
              <a:rPr lang="de-DE" dirty="0" err="1"/>
              <a:t>pixels</a:t>
            </a:r>
            <a:r>
              <a:rPr lang="de-DE" dirty="0"/>
              <a:t> in </a:t>
            </a:r>
            <a:r>
              <a:rPr lang="de-DE" dirty="0" err="1"/>
              <a:t>both</a:t>
            </a:r>
            <a:r>
              <a:rPr lang="de-DE" dirty="0"/>
              <a:t> </a:t>
            </a:r>
            <a:r>
              <a:rPr lang="de-DE" dirty="0" err="1"/>
              <a:t>images</a:t>
            </a:r>
            <a:r>
              <a:rPr lang="de-DE" dirty="0"/>
              <a:t>, </a:t>
            </a:r>
            <a:r>
              <a:rPr lang="de-DE" dirty="0" err="1"/>
              <a:t>regardless</a:t>
            </a:r>
            <a:r>
              <a:rPr lang="de-DE" dirty="0"/>
              <a:t> </a:t>
            </a:r>
            <a:r>
              <a:rPr lang="de-DE" dirty="0" err="1"/>
              <a:t>of</a:t>
            </a:r>
            <a:r>
              <a:rPr lang="de-DE" dirty="0"/>
              <a:t> </a:t>
            </a:r>
            <a:r>
              <a:rPr lang="de-DE" dirty="0" err="1"/>
              <a:t>the</a:t>
            </a:r>
            <a:r>
              <a:rPr lang="de-DE" dirty="0"/>
              <a:t> </a:t>
            </a:r>
            <a:r>
              <a:rPr lang="de-DE" dirty="0" err="1"/>
              <a:t>exact</a:t>
            </a:r>
            <a:r>
              <a:rPr lang="de-DE" dirty="0"/>
              <a:t> </a:t>
            </a:r>
            <a:r>
              <a:rPr lang="de-DE" dirty="0" err="1"/>
              <a:t>position</a:t>
            </a:r>
            <a:r>
              <a:rPr lang="de-DE" dirty="0"/>
              <a:t>. </a:t>
            </a:r>
            <a:r>
              <a:rPr lang="de-DE" dirty="0" err="1"/>
              <a:t>Therefore</a:t>
            </a:r>
            <a:r>
              <a:rPr lang="de-DE" dirty="0"/>
              <a:t> a </a:t>
            </a:r>
            <a:r>
              <a:rPr lang="de-DE" dirty="0" err="1"/>
              <a:t>relatively</a:t>
            </a:r>
            <a:r>
              <a:rPr lang="de-DE" dirty="0"/>
              <a:t> </a:t>
            </a:r>
            <a:r>
              <a:rPr lang="de-DE" dirty="0" err="1"/>
              <a:t>low</a:t>
            </a:r>
            <a:r>
              <a:rPr lang="de-DE" dirty="0"/>
              <a:t> </a:t>
            </a:r>
            <a:r>
              <a:rPr lang="de-DE" dirty="0" err="1"/>
              <a:t>threshold</a:t>
            </a:r>
            <a:r>
              <a:rPr lang="de-DE" dirty="0"/>
              <a:t> </a:t>
            </a:r>
            <a:r>
              <a:rPr lang="de-DE" dirty="0" err="1"/>
              <a:t>should</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lower</a:t>
            </a:r>
            <a:r>
              <a:rPr lang="de-DE" dirty="0"/>
              <a:t> </a:t>
            </a:r>
            <a:r>
              <a:rPr lang="de-DE" dirty="0" err="1"/>
              <a:t>the</a:t>
            </a:r>
            <a:r>
              <a:rPr lang="de-DE" dirty="0"/>
              <a:t> </a:t>
            </a:r>
            <a:r>
              <a:rPr lang="de-DE" dirty="0" err="1"/>
              <a:t>amount</a:t>
            </a:r>
            <a:r>
              <a:rPr lang="de-DE" dirty="0"/>
              <a:t> </a:t>
            </a:r>
            <a:r>
              <a:rPr lang="de-DE" dirty="0" err="1"/>
              <a:t>of</a:t>
            </a:r>
            <a:r>
              <a:rPr lang="de-DE" dirty="0"/>
              <a:t> </a:t>
            </a:r>
            <a:r>
              <a:rPr lang="de-DE" dirty="0" err="1"/>
              <a:t>false</a:t>
            </a:r>
            <a:r>
              <a:rPr lang="de-DE" dirty="0"/>
              <a:t>-alarms, </a:t>
            </a:r>
            <a:r>
              <a:rPr lang="de-DE" dirty="0" err="1"/>
              <a:t>while</a:t>
            </a:r>
            <a:r>
              <a:rPr lang="de-DE" dirty="0"/>
              <a:t> </a:t>
            </a:r>
            <a:r>
              <a:rPr lang="de-DE" dirty="0" err="1"/>
              <a:t>maintaining</a:t>
            </a:r>
            <a:r>
              <a:rPr lang="de-DE" dirty="0"/>
              <a:t> a </a:t>
            </a:r>
            <a:r>
              <a:rPr lang="de-DE" dirty="0" err="1"/>
              <a:t>good</a:t>
            </a:r>
            <a:r>
              <a:rPr lang="de-DE" dirty="0"/>
              <a:t> </a:t>
            </a:r>
            <a:r>
              <a:rPr lang="de-DE" dirty="0" err="1"/>
              <a:t>detection</a:t>
            </a:r>
            <a:r>
              <a:rPr lang="de-DE" dirty="0"/>
              <a:t> rate </a:t>
            </a:r>
            <a:r>
              <a:rPr lang="de-DE" dirty="0" err="1"/>
              <a:t>of</a:t>
            </a:r>
            <a:r>
              <a:rPr lang="de-DE" dirty="0"/>
              <a:t> </a:t>
            </a:r>
            <a:r>
              <a:rPr lang="de-DE" dirty="0" err="1"/>
              <a:t>dangerous</a:t>
            </a:r>
            <a:r>
              <a:rPr lang="de-DE" dirty="0"/>
              <a:t> </a:t>
            </a:r>
            <a:r>
              <a:rPr lang="de-DE" dirty="0" err="1"/>
              <a:t>situations</a:t>
            </a:r>
            <a:r>
              <a:rPr lang="de-DE" dirty="0"/>
              <a:t>.</a:t>
            </a:r>
          </a:p>
        </p:txBody>
      </p:sp>
    </p:spTree>
    <p:extLst>
      <p:ext uri="{BB962C8B-B14F-4D97-AF65-F5344CB8AC3E}">
        <p14:creationId xmlns:p14="http://schemas.microsoft.com/office/powerpoint/2010/main" val="256980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For</a:t>
            </a:r>
            <a:r>
              <a:rPr lang="de-DE" dirty="0"/>
              <a:t> </a:t>
            </a:r>
            <a:r>
              <a:rPr lang="de-DE" dirty="0" err="1"/>
              <a:t>the</a:t>
            </a:r>
            <a:r>
              <a:rPr lang="de-DE" dirty="0"/>
              <a:t> Validation </a:t>
            </a:r>
            <a:r>
              <a:rPr lang="de-DE" dirty="0" err="1"/>
              <a:t>set</a:t>
            </a:r>
            <a:r>
              <a:rPr lang="de-DE" dirty="0"/>
              <a:t>, 10.000 </a:t>
            </a:r>
            <a:r>
              <a:rPr lang="de-DE" dirty="0" err="1"/>
              <a:t>samples</a:t>
            </a:r>
            <a:r>
              <a:rPr lang="de-DE" dirty="0"/>
              <a:t> </a:t>
            </a:r>
            <a:r>
              <a:rPr lang="de-DE" dirty="0" err="1"/>
              <a:t>were</a:t>
            </a:r>
            <a:r>
              <a:rPr lang="de-DE" dirty="0"/>
              <a:t> </a:t>
            </a:r>
            <a:r>
              <a:rPr lang="de-DE" dirty="0" err="1"/>
              <a:t>drawn</a:t>
            </a:r>
            <a:r>
              <a:rPr lang="de-DE" dirty="0"/>
              <a:t> </a:t>
            </a:r>
            <a:r>
              <a:rPr lang="de-DE" dirty="0" err="1"/>
              <a:t>from</a:t>
            </a:r>
            <a:r>
              <a:rPr lang="de-DE" dirty="0"/>
              <a:t> </a:t>
            </a:r>
            <a:r>
              <a:rPr lang="de-DE" dirty="0" err="1"/>
              <a:t>the</a:t>
            </a:r>
            <a:r>
              <a:rPr lang="de-DE" dirty="0"/>
              <a:t> same </a:t>
            </a:r>
            <a:r>
              <a:rPr lang="de-DE" dirty="0" err="1"/>
              <a:t>distribution</a:t>
            </a:r>
            <a:r>
              <a:rPr lang="de-DE" dirty="0"/>
              <a:t>, </a:t>
            </a:r>
            <a:r>
              <a:rPr lang="de-DE" dirty="0" err="1"/>
              <a:t>as</a:t>
            </a:r>
            <a:r>
              <a:rPr lang="de-DE" dirty="0"/>
              <a:t> </a:t>
            </a:r>
            <a:r>
              <a:rPr lang="de-DE" dirty="0" err="1"/>
              <a:t>training</a:t>
            </a:r>
            <a:r>
              <a:rPr lang="de-DE" dirty="0"/>
              <a:t> </a:t>
            </a:r>
            <a:r>
              <a:rPr lang="de-DE" dirty="0" err="1"/>
              <a:t>set</a:t>
            </a:r>
            <a:r>
              <a:rPr lang="de-DE" dirty="0"/>
              <a:t>.</a:t>
            </a:r>
          </a:p>
          <a:p>
            <a:r>
              <a:rPr lang="de-DE" dirty="0" err="1"/>
              <a:t>Around</a:t>
            </a:r>
            <a:r>
              <a:rPr lang="de-DE" dirty="0"/>
              <a:t> 43% </a:t>
            </a:r>
            <a:r>
              <a:rPr lang="de-DE" dirty="0" err="1"/>
              <a:t>of</a:t>
            </a:r>
            <a:r>
              <a:rPr lang="de-DE" dirty="0"/>
              <a:t> </a:t>
            </a:r>
            <a:r>
              <a:rPr lang="de-DE" dirty="0" err="1"/>
              <a:t>the</a:t>
            </a:r>
            <a:r>
              <a:rPr lang="de-DE" dirty="0"/>
              <a:t> </a:t>
            </a:r>
            <a:r>
              <a:rPr lang="de-DE" dirty="0" err="1"/>
              <a:t>samples</a:t>
            </a:r>
            <a:r>
              <a:rPr lang="de-DE" dirty="0"/>
              <a:t> </a:t>
            </a:r>
            <a:r>
              <a:rPr lang="de-DE" dirty="0" err="1"/>
              <a:t>have</a:t>
            </a:r>
            <a:r>
              <a:rPr lang="de-DE" dirty="0"/>
              <a:t> at least </a:t>
            </a:r>
            <a:r>
              <a:rPr lang="de-DE" dirty="0" err="1"/>
              <a:t>one</a:t>
            </a:r>
            <a:r>
              <a:rPr lang="de-DE" dirty="0"/>
              <a:t> </a:t>
            </a:r>
            <a:r>
              <a:rPr lang="de-DE" dirty="0" err="1"/>
              <a:t>red</a:t>
            </a:r>
            <a:r>
              <a:rPr lang="de-DE" dirty="0"/>
              <a:t> </a:t>
            </a:r>
            <a:r>
              <a:rPr lang="de-DE" dirty="0" err="1"/>
              <a:t>pixel</a:t>
            </a:r>
            <a:r>
              <a:rPr lang="de-DE" dirty="0"/>
              <a:t> in </a:t>
            </a:r>
            <a:r>
              <a:rPr lang="de-DE" dirty="0" err="1"/>
              <a:t>the</a:t>
            </a:r>
            <a:r>
              <a:rPr lang="de-DE" dirty="0"/>
              <a:t> </a:t>
            </a:r>
            <a:r>
              <a:rPr lang="de-DE" dirty="0" err="1"/>
              <a:t>ground</a:t>
            </a:r>
            <a:r>
              <a:rPr lang="de-DE" dirty="0"/>
              <a:t> </a:t>
            </a:r>
            <a:r>
              <a:rPr lang="de-DE" dirty="0" err="1"/>
              <a:t>truth</a:t>
            </a:r>
            <a:r>
              <a:rPr lang="de-DE" dirty="0"/>
              <a:t> and </a:t>
            </a:r>
            <a:r>
              <a:rPr lang="de-DE" dirty="0" err="1"/>
              <a:t>are</a:t>
            </a:r>
            <a:r>
              <a:rPr lang="de-DE" dirty="0"/>
              <a:t> </a:t>
            </a:r>
            <a:r>
              <a:rPr lang="de-DE" dirty="0" err="1"/>
              <a:t>therefore</a:t>
            </a:r>
            <a:r>
              <a:rPr lang="de-DE" dirty="0"/>
              <a:t> </a:t>
            </a:r>
            <a:r>
              <a:rPr lang="de-DE" dirty="0" err="1"/>
              <a:t>considered</a:t>
            </a:r>
            <a:r>
              <a:rPr lang="de-DE" dirty="0"/>
              <a:t> </a:t>
            </a:r>
            <a:r>
              <a:rPr lang="de-DE" dirty="0" err="1"/>
              <a:t>as</a:t>
            </a:r>
            <a:r>
              <a:rPr lang="de-DE" dirty="0"/>
              <a:t> </a:t>
            </a:r>
            <a:r>
              <a:rPr lang="de-DE" dirty="0" err="1"/>
              <a:t>dangerous</a:t>
            </a:r>
            <a:r>
              <a:rPr lang="de-DE" dirty="0"/>
              <a:t>.</a:t>
            </a:r>
          </a:p>
          <a:p>
            <a:r>
              <a:rPr lang="de-DE" dirty="0"/>
              <a:t>We </a:t>
            </a:r>
            <a:r>
              <a:rPr lang="de-DE" dirty="0" err="1"/>
              <a:t>see</a:t>
            </a:r>
            <a:r>
              <a:rPr lang="de-DE" dirty="0"/>
              <a:t>, </a:t>
            </a:r>
            <a:r>
              <a:rPr lang="de-DE" dirty="0" err="1"/>
              <a:t>that</a:t>
            </a:r>
            <a:r>
              <a:rPr lang="de-DE" dirty="0"/>
              <a:t> </a:t>
            </a:r>
            <a:r>
              <a:rPr lang="de-DE" dirty="0" err="1"/>
              <a:t>the</a:t>
            </a:r>
            <a:r>
              <a:rPr lang="de-DE" dirty="0"/>
              <a:t> </a:t>
            </a:r>
            <a:r>
              <a:rPr lang="de-DE" dirty="0" err="1"/>
              <a:t>segmentation</a:t>
            </a:r>
            <a:r>
              <a:rPr lang="de-DE" dirty="0"/>
              <a:t> </a:t>
            </a:r>
            <a:r>
              <a:rPr lang="de-DE" dirty="0" err="1"/>
              <a:t>output</a:t>
            </a:r>
            <a:r>
              <a:rPr lang="de-DE" dirty="0"/>
              <a:t> on </a:t>
            </a:r>
            <a:r>
              <a:rPr lang="de-DE" dirty="0" err="1"/>
              <a:t>these</a:t>
            </a:r>
            <a:r>
              <a:rPr lang="de-DE" dirty="0"/>
              <a:t> </a:t>
            </a:r>
            <a:r>
              <a:rPr lang="de-DE" dirty="0" err="1"/>
              <a:t>examples</a:t>
            </a:r>
            <a:r>
              <a:rPr lang="de-DE" dirty="0"/>
              <a:t> </a:t>
            </a:r>
            <a:r>
              <a:rPr lang="de-DE" dirty="0" err="1"/>
              <a:t>is</a:t>
            </a:r>
            <a:r>
              <a:rPr lang="de-DE" dirty="0"/>
              <a:t> </a:t>
            </a:r>
            <a:r>
              <a:rPr lang="de-DE" dirty="0" err="1"/>
              <a:t>quite</a:t>
            </a:r>
            <a:r>
              <a:rPr lang="de-DE" dirty="0"/>
              <a:t> </a:t>
            </a:r>
            <a:r>
              <a:rPr lang="de-DE" dirty="0" err="1"/>
              <a:t>good</a:t>
            </a:r>
            <a:r>
              <a:rPr lang="de-DE" dirty="0"/>
              <a:t>, but </a:t>
            </a:r>
            <a:r>
              <a:rPr lang="de-DE" dirty="0" err="1"/>
              <a:t>the</a:t>
            </a:r>
            <a:r>
              <a:rPr lang="de-DE" dirty="0"/>
              <a:t> </a:t>
            </a:r>
            <a:r>
              <a:rPr lang="de-DE" dirty="0" err="1"/>
              <a:t>edges</a:t>
            </a:r>
            <a:r>
              <a:rPr lang="de-DE" dirty="0"/>
              <a:t> </a:t>
            </a:r>
            <a:r>
              <a:rPr lang="de-DE" dirty="0" err="1"/>
              <a:t>are</a:t>
            </a:r>
            <a:r>
              <a:rPr lang="de-DE" dirty="0"/>
              <a:t> </a:t>
            </a:r>
            <a:r>
              <a:rPr lang="de-DE" dirty="0" err="1"/>
              <a:t>rather</a:t>
            </a:r>
            <a:r>
              <a:rPr lang="de-DE" dirty="0"/>
              <a:t> </a:t>
            </a:r>
            <a:r>
              <a:rPr lang="de-DE" dirty="0" err="1"/>
              <a:t>blurry</a:t>
            </a:r>
            <a:r>
              <a:rPr lang="de-DE" dirty="0"/>
              <a:t>.</a:t>
            </a:r>
          </a:p>
        </p:txBody>
      </p:sp>
    </p:spTree>
    <p:extLst>
      <p:ext uri="{BB962C8B-B14F-4D97-AF65-F5344CB8AC3E}">
        <p14:creationId xmlns:p14="http://schemas.microsoft.com/office/powerpoint/2010/main" val="167549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Now</a:t>
            </a:r>
            <a:r>
              <a:rPr lang="de-DE" dirty="0"/>
              <a:t> </a:t>
            </a:r>
            <a:r>
              <a:rPr lang="de-DE" dirty="0" err="1"/>
              <a:t>we</a:t>
            </a:r>
            <a:r>
              <a:rPr lang="de-DE" dirty="0"/>
              <a:t> </a:t>
            </a:r>
            <a:r>
              <a:rPr lang="de-DE" dirty="0" err="1"/>
              <a:t>take</a:t>
            </a:r>
            <a:r>
              <a:rPr lang="de-DE" dirty="0"/>
              <a:t> a </a:t>
            </a:r>
            <a:r>
              <a:rPr lang="de-DE" dirty="0" err="1"/>
              <a:t>look</a:t>
            </a:r>
            <a:r>
              <a:rPr lang="de-DE" dirty="0"/>
              <a:t> at </a:t>
            </a:r>
            <a:r>
              <a:rPr lang="de-DE" dirty="0" err="1"/>
              <a:t>some</a:t>
            </a:r>
            <a:r>
              <a:rPr lang="de-DE" dirty="0"/>
              <a:t> </a:t>
            </a:r>
            <a:r>
              <a:rPr lang="de-DE" dirty="0" err="1"/>
              <a:t>samples</a:t>
            </a:r>
            <a:r>
              <a:rPr lang="de-DE" dirty="0"/>
              <a:t>, </a:t>
            </a:r>
            <a:r>
              <a:rPr lang="de-DE" dirty="0" err="1"/>
              <a:t>that</a:t>
            </a:r>
            <a:r>
              <a:rPr lang="de-DE" dirty="0"/>
              <a:t> </a:t>
            </a:r>
            <a:r>
              <a:rPr lang="de-DE" dirty="0" err="1"/>
              <a:t>don‘t</a:t>
            </a:r>
            <a:r>
              <a:rPr lang="de-DE" dirty="0"/>
              <a:t> </a:t>
            </a:r>
            <a:r>
              <a:rPr lang="de-DE" dirty="0" err="1"/>
              <a:t>contain</a:t>
            </a:r>
            <a:r>
              <a:rPr lang="de-DE" dirty="0"/>
              <a:t> </a:t>
            </a:r>
            <a:r>
              <a:rPr lang="de-DE" dirty="0" err="1"/>
              <a:t>any</a:t>
            </a:r>
            <a:r>
              <a:rPr lang="de-DE" dirty="0"/>
              <a:t> </a:t>
            </a:r>
            <a:r>
              <a:rPr lang="de-DE" dirty="0" err="1"/>
              <a:t>red</a:t>
            </a:r>
            <a:r>
              <a:rPr lang="de-DE" dirty="0"/>
              <a:t> </a:t>
            </a:r>
            <a:r>
              <a:rPr lang="de-DE" dirty="0" err="1"/>
              <a:t>pixels</a:t>
            </a:r>
            <a:r>
              <a:rPr lang="de-DE" dirty="0"/>
              <a:t> in </a:t>
            </a:r>
            <a:r>
              <a:rPr lang="de-DE" dirty="0" err="1"/>
              <a:t>the</a:t>
            </a:r>
            <a:r>
              <a:rPr lang="de-DE" dirty="0"/>
              <a:t> </a:t>
            </a:r>
            <a:r>
              <a:rPr lang="de-DE" dirty="0" err="1"/>
              <a:t>ground</a:t>
            </a:r>
            <a:r>
              <a:rPr lang="de-DE" dirty="0"/>
              <a:t> </a:t>
            </a:r>
            <a:r>
              <a:rPr lang="de-DE" dirty="0" err="1"/>
              <a:t>truth</a:t>
            </a:r>
            <a:r>
              <a:rPr lang="de-DE" dirty="0"/>
              <a:t>. </a:t>
            </a:r>
          </a:p>
          <a:p>
            <a:endParaRPr lang="de-DE" dirty="0"/>
          </a:p>
          <a:p>
            <a:r>
              <a:rPr lang="de-DE" dirty="0"/>
              <a:t>We </a:t>
            </a:r>
            <a:r>
              <a:rPr lang="de-DE" dirty="0" err="1"/>
              <a:t>see</a:t>
            </a:r>
            <a:r>
              <a:rPr lang="de-DE" dirty="0"/>
              <a:t>, </a:t>
            </a:r>
            <a:r>
              <a:rPr lang="de-DE" dirty="0" err="1"/>
              <a:t>that</a:t>
            </a:r>
            <a:r>
              <a:rPr lang="de-DE" dirty="0"/>
              <a:t> </a:t>
            </a:r>
            <a:r>
              <a:rPr lang="de-DE" dirty="0" err="1"/>
              <a:t>the</a:t>
            </a:r>
            <a:r>
              <a:rPr lang="de-DE" dirty="0"/>
              <a:t> </a:t>
            </a:r>
            <a:r>
              <a:rPr lang="de-DE" dirty="0" err="1"/>
              <a:t>segmentation</a:t>
            </a:r>
            <a:r>
              <a:rPr lang="de-DE" dirty="0"/>
              <a:t> </a:t>
            </a:r>
            <a:r>
              <a:rPr lang="de-DE" dirty="0" err="1"/>
              <a:t>output</a:t>
            </a:r>
            <a:r>
              <a:rPr lang="de-DE" dirty="0"/>
              <a:t> </a:t>
            </a:r>
            <a:r>
              <a:rPr lang="de-DE" dirty="0" err="1"/>
              <a:t>often</a:t>
            </a:r>
            <a:r>
              <a:rPr lang="de-DE" dirty="0"/>
              <a:t> </a:t>
            </a:r>
            <a:r>
              <a:rPr lang="de-DE" dirty="0" err="1"/>
              <a:t>yields</a:t>
            </a:r>
            <a:r>
              <a:rPr lang="de-DE" dirty="0"/>
              <a:t> </a:t>
            </a:r>
            <a:r>
              <a:rPr lang="de-DE" dirty="0" err="1"/>
              <a:t>some</a:t>
            </a:r>
            <a:r>
              <a:rPr lang="de-DE" dirty="0"/>
              <a:t> </a:t>
            </a:r>
            <a:r>
              <a:rPr lang="de-DE" dirty="0" err="1"/>
              <a:t>small</a:t>
            </a:r>
            <a:r>
              <a:rPr lang="de-DE" dirty="0"/>
              <a:t> </a:t>
            </a:r>
            <a:r>
              <a:rPr lang="de-DE" dirty="0" err="1"/>
              <a:t>artifacts</a:t>
            </a:r>
            <a:r>
              <a:rPr lang="de-DE" dirty="0"/>
              <a:t>, </a:t>
            </a:r>
            <a:r>
              <a:rPr lang="de-DE" dirty="0" err="1"/>
              <a:t>as</a:t>
            </a:r>
            <a:r>
              <a:rPr lang="de-DE" dirty="0"/>
              <a:t> an </a:t>
            </a:r>
            <a:r>
              <a:rPr lang="de-DE" dirty="0" err="1"/>
              <a:t>outstretched</a:t>
            </a:r>
            <a:r>
              <a:rPr lang="de-DE" dirty="0"/>
              <a:t> </a:t>
            </a:r>
            <a:r>
              <a:rPr lang="de-DE" dirty="0" err="1"/>
              <a:t>hand</a:t>
            </a:r>
            <a:r>
              <a:rPr lang="de-DE" dirty="0"/>
              <a:t> </a:t>
            </a:r>
            <a:r>
              <a:rPr lang="de-DE" dirty="0" err="1"/>
              <a:t>can</a:t>
            </a:r>
            <a:r>
              <a:rPr lang="de-DE" dirty="0"/>
              <a:t> </a:t>
            </a:r>
            <a:r>
              <a:rPr lang="de-DE" dirty="0" err="1"/>
              <a:t>be</a:t>
            </a:r>
            <a:r>
              <a:rPr lang="de-DE" dirty="0"/>
              <a:t> </a:t>
            </a:r>
            <a:r>
              <a:rPr lang="de-DE" dirty="0" err="1"/>
              <a:t>viewed</a:t>
            </a:r>
            <a:r>
              <a:rPr lang="de-DE" dirty="0"/>
              <a:t> </a:t>
            </a:r>
            <a:r>
              <a:rPr lang="de-DE" dirty="0" err="1"/>
              <a:t>as</a:t>
            </a:r>
            <a:r>
              <a:rPr lang="de-DE" dirty="0"/>
              <a:t> </a:t>
            </a:r>
            <a:r>
              <a:rPr lang="de-DE" dirty="0" err="1"/>
              <a:t>over</a:t>
            </a:r>
            <a:r>
              <a:rPr lang="de-DE" dirty="0"/>
              <a:t> </a:t>
            </a:r>
            <a:r>
              <a:rPr lang="de-DE" dirty="0" err="1"/>
              <a:t>the</a:t>
            </a:r>
            <a:r>
              <a:rPr lang="de-DE" dirty="0"/>
              <a:t> </a:t>
            </a:r>
            <a:r>
              <a:rPr lang="de-DE" dirty="0" err="1"/>
              <a:t>tracks</a:t>
            </a:r>
            <a:r>
              <a:rPr lang="de-DE" dirty="0"/>
              <a:t>.</a:t>
            </a:r>
          </a:p>
          <a:p>
            <a:endParaRPr lang="de-DE" dirty="0"/>
          </a:p>
          <a:p>
            <a:r>
              <a:rPr lang="de-DE" dirty="0" err="1"/>
              <a:t>Based</a:t>
            </a:r>
            <a:r>
              <a:rPr lang="de-DE" dirty="0"/>
              <a:t> on </a:t>
            </a:r>
            <a:r>
              <a:rPr lang="de-DE" dirty="0" err="1"/>
              <a:t>these</a:t>
            </a:r>
            <a:r>
              <a:rPr lang="de-DE" dirty="0"/>
              <a:t> </a:t>
            </a:r>
            <a:r>
              <a:rPr lang="de-DE" dirty="0" err="1"/>
              <a:t>observations</a:t>
            </a:r>
            <a:r>
              <a:rPr lang="de-DE" dirty="0"/>
              <a:t>, </a:t>
            </a:r>
            <a:r>
              <a:rPr lang="de-DE" dirty="0" err="1"/>
              <a:t>we</a:t>
            </a:r>
            <a:r>
              <a:rPr lang="de-DE" dirty="0"/>
              <a:t> </a:t>
            </a:r>
            <a:r>
              <a:rPr lang="de-DE" dirty="0" err="1"/>
              <a:t>decided</a:t>
            </a:r>
            <a:r>
              <a:rPr lang="de-DE" dirty="0"/>
              <a:t> </a:t>
            </a:r>
            <a:r>
              <a:rPr lang="de-DE" dirty="0" err="1"/>
              <a:t>to</a:t>
            </a:r>
            <a:r>
              <a:rPr lang="de-DE" dirty="0"/>
              <a:t> </a:t>
            </a:r>
            <a:r>
              <a:rPr lang="de-DE" dirty="0" err="1"/>
              <a:t>implement</a:t>
            </a:r>
            <a:r>
              <a:rPr lang="de-DE" dirty="0"/>
              <a:t> a </a:t>
            </a:r>
            <a:r>
              <a:rPr lang="de-DE" dirty="0" err="1"/>
              <a:t>threshold-procedure</a:t>
            </a:r>
            <a:r>
              <a:rPr lang="de-DE" dirty="0"/>
              <a:t>, </a:t>
            </a:r>
            <a:r>
              <a:rPr lang="de-DE" dirty="0" err="1"/>
              <a:t>where</a:t>
            </a:r>
            <a:r>
              <a:rPr lang="de-DE" dirty="0"/>
              <a:t> </a:t>
            </a:r>
            <a:r>
              <a:rPr lang="de-DE" dirty="0" err="1"/>
              <a:t>we</a:t>
            </a:r>
            <a:r>
              <a:rPr lang="de-DE" dirty="0"/>
              <a:t> </a:t>
            </a:r>
            <a:r>
              <a:rPr lang="de-DE" dirty="0" err="1"/>
              <a:t>only</a:t>
            </a:r>
            <a:r>
              <a:rPr lang="de-DE" dirty="0"/>
              <a:t> </a:t>
            </a:r>
            <a:r>
              <a:rPr lang="de-DE" dirty="0" err="1"/>
              <a:t>accept</a:t>
            </a:r>
            <a:r>
              <a:rPr lang="de-DE" dirty="0"/>
              <a:t> </a:t>
            </a:r>
            <a:r>
              <a:rPr lang="de-DE" dirty="0" err="1"/>
              <a:t>outputs</a:t>
            </a:r>
            <a:r>
              <a:rPr lang="de-DE" dirty="0"/>
              <a:t>, </a:t>
            </a:r>
            <a:r>
              <a:rPr lang="de-DE" dirty="0" err="1"/>
              <a:t>that</a:t>
            </a:r>
            <a:r>
              <a:rPr lang="de-DE" dirty="0"/>
              <a:t> </a:t>
            </a:r>
            <a:r>
              <a:rPr lang="de-DE" dirty="0" err="1"/>
              <a:t>have</a:t>
            </a:r>
            <a:r>
              <a:rPr lang="de-DE" dirty="0"/>
              <a:t> </a:t>
            </a:r>
            <a:r>
              <a:rPr lang="de-DE" dirty="0" err="1"/>
              <a:t>more</a:t>
            </a:r>
            <a:r>
              <a:rPr lang="de-DE" dirty="0"/>
              <a:t> </a:t>
            </a:r>
            <a:r>
              <a:rPr lang="de-DE" dirty="0" err="1"/>
              <a:t>red</a:t>
            </a:r>
            <a:r>
              <a:rPr lang="de-DE" dirty="0"/>
              <a:t> </a:t>
            </a:r>
            <a:r>
              <a:rPr lang="de-DE" dirty="0" err="1"/>
              <a:t>pixels</a:t>
            </a:r>
            <a:r>
              <a:rPr lang="de-DE" dirty="0"/>
              <a:t> </a:t>
            </a:r>
            <a:r>
              <a:rPr lang="de-DE" dirty="0" err="1"/>
              <a:t>than</a:t>
            </a:r>
            <a:r>
              <a:rPr lang="de-DE" dirty="0"/>
              <a:t> a </a:t>
            </a:r>
            <a:r>
              <a:rPr lang="de-DE" dirty="0" err="1"/>
              <a:t>certain</a:t>
            </a:r>
            <a:r>
              <a:rPr lang="de-DE" dirty="0"/>
              <a:t> </a:t>
            </a:r>
            <a:r>
              <a:rPr lang="de-DE" dirty="0" err="1"/>
              <a:t>threshold</a:t>
            </a:r>
            <a:r>
              <a:rPr lang="de-DE" dirty="0"/>
              <a:t> </a:t>
            </a:r>
            <a:r>
              <a:rPr lang="de-DE" dirty="0" err="1"/>
              <a:t>as</a:t>
            </a:r>
            <a:r>
              <a:rPr lang="de-DE" dirty="0"/>
              <a:t> </a:t>
            </a:r>
            <a:r>
              <a:rPr lang="de-DE" dirty="0" err="1"/>
              <a:t>dangerous</a:t>
            </a:r>
            <a:r>
              <a:rPr lang="de-DE" dirty="0"/>
              <a:t>.</a:t>
            </a:r>
          </a:p>
        </p:txBody>
      </p:sp>
    </p:spTree>
    <p:extLst>
      <p:ext uri="{BB962C8B-B14F-4D97-AF65-F5344CB8AC3E}">
        <p14:creationId xmlns:p14="http://schemas.microsoft.com/office/powerpoint/2010/main" val="4227867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The </a:t>
            </a:r>
            <a:r>
              <a:rPr lang="de-DE" dirty="0" err="1"/>
              <a:t>plot</a:t>
            </a:r>
            <a:r>
              <a:rPr lang="de-DE" dirty="0"/>
              <a:t> </a:t>
            </a:r>
            <a:r>
              <a:rPr lang="de-DE" dirty="0" err="1"/>
              <a:t>to</a:t>
            </a:r>
            <a:r>
              <a:rPr lang="de-DE" dirty="0"/>
              <a:t> </a:t>
            </a:r>
            <a:r>
              <a:rPr lang="de-DE" dirty="0" err="1"/>
              <a:t>the</a:t>
            </a:r>
            <a:r>
              <a:rPr lang="de-DE" dirty="0"/>
              <a:t> </a:t>
            </a:r>
            <a:r>
              <a:rPr lang="de-DE" dirty="0" err="1"/>
              <a:t>left</a:t>
            </a:r>
            <a:r>
              <a:rPr lang="de-DE" dirty="0"/>
              <a:t> </a:t>
            </a:r>
            <a:r>
              <a:rPr lang="de-DE" dirty="0" err="1"/>
              <a:t>shows</a:t>
            </a:r>
            <a:r>
              <a:rPr lang="de-DE" dirty="0"/>
              <a:t> </a:t>
            </a:r>
            <a:r>
              <a:rPr lang="de-DE" dirty="0" err="1"/>
              <a:t>accuracy</a:t>
            </a:r>
            <a:r>
              <a:rPr lang="de-DE" dirty="0"/>
              <a:t> </a:t>
            </a:r>
            <a:r>
              <a:rPr lang="de-DE" dirty="0" err="1"/>
              <a:t>against</a:t>
            </a:r>
            <a:r>
              <a:rPr lang="de-DE" dirty="0"/>
              <a:t> </a:t>
            </a:r>
            <a:r>
              <a:rPr lang="de-DE" dirty="0" err="1"/>
              <a:t>the</a:t>
            </a:r>
            <a:r>
              <a:rPr lang="de-DE" dirty="0"/>
              <a:t> </a:t>
            </a:r>
            <a:r>
              <a:rPr lang="de-DE" dirty="0" err="1"/>
              <a:t>threshold</a:t>
            </a:r>
            <a:r>
              <a:rPr lang="de-DE" dirty="0"/>
              <a:t>. </a:t>
            </a:r>
            <a:r>
              <a:rPr lang="de-DE" dirty="0" err="1"/>
              <a:t>Highest</a:t>
            </a:r>
            <a:r>
              <a:rPr lang="de-DE" dirty="0"/>
              <a:t> </a:t>
            </a:r>
            <a:r>
              <a:rPr lang="de-DE" dirty="0" err="1"/>
              <a:t>accuracy</a:t>
            </a:r>
            <a:r>
              <a:rPr lang="de-DE" dirty="0"/>
              <a:t> </a:t>
            </a:r>
            <a:r>
              <a:rPr lang="de-DE" dirty="0" err="1"/>
              <a:t>is</a:t>
            </a:r>
            <a:r>
              <a:rPr lang="de-DE" dirty="0"/>
              <a:t> </a:t>
            </a:r>
            <a:r>
              <a:rPr lang="de-DE" dirty="0" err="1"/>
              <a:t>achieved</a:t>
            </a:r>
            <a:r>
              <a:rPr lang="de-DE" dirty="0"/>
              <a:t> </a:t>
            </a:r>
            <a:r>
              <a:rPr lang="de-DE" dirty="0" err="1"/>
              <a:t>with</a:t>
            </a:r>
            <a:r>
              <a:rPr lang="de-DE" dirty="0"/>
              <a:t> a </a:t>
            </a:r>
            <a:r>
              <a:rPr lang="de-DE" dirty="0" err="1"/>
              <a:t>threshold</a:t>
            </a:r>
            <a:r>
              <a:rPr lang="de-DE" dirty="0"/>
              <a:t> </a:t>
            </a:r>
            <a:r>
              <a:rPr lang="de-DE" dirty="0" err="1"/>
              <a:t>of</a:t>
            </a:r>
            <a:r>
              <a:rPr lang="de-DE" dirty="0"/>
              <a:t> </a:t>
            </a:r>
            <a:r>
              <a:rPr lang="de-DE" dirty="0" err="1"/>
              <a:t>around</a:t>
            </a:r>
            <a:r>
              <a:rPr lang="de-DE" dirty="0"/>
              <a:t> 100-200 </a:t>
            </a:r>
            <a:r>
              <a:rPr lang="de-DE" dirty="0" err="1"/>
              <a:t>pixels</a:t>
            </a:r>
            <a:endParaRPr lang="de-DE" dirty="0"/>
          </a:p>
          <a:p>
            <a:endParaRPr lang="de-DE" dirty="0"/>
          </a:p>
          <a:p>
            <a:r>
              <a:rPr lang="de-DE" dirty="0"/>
              <a:t>Maximal </a:t>
            </a:r>
            <a:r>
              <a:rPr lang="de-DE" dirty="0" err="1"/>
              <a:t>accuracy</a:t>
            </a:r>
            <a:r>
              <a:rPr lang="de-DE" dirty="0"/>
              <a:t> will </a:t>
            </a:r>
            <a:r>
              <a:rPr lang="de-DE" dirty="0" err="1"/>
              <a:t>probably</a:t>
            </a:r>
            <a:r>
              <a:rPr lang="de-DE" dirty="0"/>
              <a:t> </a:t>
            </a:r>
            <a:r>
              <a:rPr lang="de-DE" dirty="0" err="1"/>
              <a:t>lead</a:t>
            </a:r>
            <a:r>
              <a:rPr lang="de-DE" dirty="0"/>
              <a:t> </a:t>
            </a:r>
            <a:r>
              <a:rPr lang="de-DE" dirty="0" err="1"/>
              <a:t>to</a:t>
            </a:r>
            <a:r>
              <a:rPr lang="de-DE" dirty="0"/>
              <a:t> a </a:t>
            </a:r>
            <a:r>
              <a:rPr lang="de-DE" dirty="0" err="1"/>
              <a:t>lot</a:t>
            </a:r>
            <a:r>
              <a:rPr lang="de-DE" dirty="0"/>
              <a:t> </a:t>
            </a:r>
            <a:r>
              <a:rPr lang="de-DE" dirty="0" err="1"/>
              <a:t>of</a:t>
            </a:r>
            <a:r>
              <a:rPr lang="de-DE" dirty="0"/>
              <a:t> </a:t>
            </a:r>
            <a:r>
              <a:rPr lang="de-DE" dirty="0" err="1"/>
              <a:t>cases</a:t>
            </a:r>
            <a:r>
              <a:rPr lang="de-DE" dirty="0"/>
              <a:t>, </a:t>
            </a:r>
            <a:r>
              <a:rPr lang="de-DE" dirty="0" err="1"/>
              <a:t>where</a:t>
            </a:r>
            <a:r>
              <a:rPr lang="de-DE" dirty="0"/>
              <a:t> </a:t>
            </a:r>
            <a:r>
              <a:rPr lang="de-DE" dirty="0" err="1"/>
              <a:t>dangerous</a:t>
            </a:r>
            <a:r>
              <a:rPr lang="de-DE" dirty="0"/>
              <a:t> </a:t>
            </a:r>
            <a:r>
              <a:rPr lang="de-DE" dirty="0" err="1"/>
              <a:t>situations</a:t>
            </a:r>
            <a:r>
              <a:rPr lang="de-DE" dirty="0"/>
              <a:t> </a:t>
            </a:r>
            <a:r>
              <a:rPr lang="de-DE" dirty="0" err="1"/>
              <a:t>are</a:t>
            </a:r>
            <a:r>
              <a:rPr lang="de-DE" dirty="0"/>
              <a:t> not </a:t>
            </a:r>
            <a:r>
              <a:rPr lang="de-DE" dirty="0" err="1"/>
              <a:t>detected</a:t>
            </a:r>
            <a:r>
              <a:rPr lang="de-DE" dirty="0"/>
              <a:t>. </a:t>
            </a:r>
            <a:r>
              <a:rPr lang="de-DE" dirty="0" err="1"/>
              <a:t>To</a:t>
            </a:r>
            <a:r>
              <a:rPr lang="de-DE" dirty="0"/>
              <a:t> </a:t>
            </a:r>
            <a:r>
              <a:rPr lang="de-DE" dirty="0" err="1"/>
              <a:t>view</a:t>
            </a:r>
            <a:r>
              <a:rPr lang="de-DE" dirty="0"/>
              <a:t> </a:t>
            </a:r>
            <a:r>
              <a:rPr lang="de-DE" dirty="0" err="1"/>
              <a:t>this</a:t>
            </a:r>
            <a:r>
              <a:rPr lang="de-DE" dirty="0"/>
              <a:t> trade-off, </a:t>
            </a:r>
            <a:r>
              <a:rPr lang="de-DE" dirty="0" err="1"/>
              <a:t>we</a:t>
            </a:r>
            <a:r>
              <a:rPr lang="de-DE" dirty="0"/>
              <a:t> plottet a Receiver Operator </a:t>
            </a:r>
            <a:r>
              <a:rPr lang="de-DE" dirty="0" err="1"/>
              <a:t>Curve</a:t>
            </a:r>
            <a:r>
              <a:rPr lang="de-DE" dirty="0"/>
              <a:t>. The TP-rate </a:t>
            </a:r>
            <a:r>
              <a:rPr lang="de-DE" dirty="0" err="1"/>
              <a:t>is</a:t>
            </a:r>
            <a:r>
              <a:rPr lang="de-DE" dirty="0"/>
              <a:t> </a:t>
            </a:r>
            <a:r>
              <a:rPr lang="de-DE" dirty="0" err="1"/>
              <a:t>how</a:t>
            </a:r>
            <a:r>
              <a:rPr lang="de-DE" dirty="0"/>
              <a:t> </a:t>
            </a:r>
            <a:r>
              <a:rPr lang="de-DE" dirty="0" err="1"/>
              <a:t>many</a:t>
            </a:r>
            <a:r>
              <a:rPr lang="de-DE" dirty="0"/>
              <a:t> </a:t>
            </a:r>
            <a:r>
              <a:rPr lang="de-DE" dirty="0" err="1"/>
              <a:t>of</a:t>
            </a:r>
            <a:r>
              <a:rPr lang="de-DE" dirty="0"/>
              <a:t> </a:t>
            </a:r>
            <a:r>
              <a:rPr lang="de-DE" dirty="0" err="1"/>
              <a:t>the</a:t>
            </a:r>
            <a:r>
              <a:rPr lang="de-DE" dirty="0"/>
              <a:t> </a:t>
            </a:r>
            <a:r>
              <a:rPr lang="de-DE" dirty="0" err="1"/>
              <a:t>dangerous</a:t>
            </a:r>
            <a:r>
              <a:rPr lang="de-DE" dirty="0"/>
              <a:t> </a:t>
            </a:r>
            <a:r>
              <a:rPr lang="de-DE" dirty="0" err="1"/>
              <a:t>situations</a:t>
            </a:r>
            <a:r>
              <a:rPr lang="de-DE" dirty="0"/>
              <a:t> </a:t>
            </a:r>
            <a:r>
              <a:rPr lang="de-DE" dirty="0" err="1"/>
              <a:t>were</a:t>
            </a:r>
            <a:r>
              <a:rPr lang="de-DE" dirty="0"/>
              <a:t> </a:t>
            </a:r>
            <a:r>
              <a:rPr lang="de-DE" dirty="0" err="1"/>
              <a:t>correctly</a:t>
            </a:r>
            <a:r>
              <a:rPr lang="de-DE" dirty="0"/>
              <a:t> </a:t>
            </a:r>
            <a:r>
              <a:rPr lang="de-DE" dirty="0" err="1"/>
              <a:t>classified</a:t>
            </a:r>
            <a:r>
              <a:rPr lang="de-DE" dirty="0"/>
              <a:t>, </a:t>
            </a:r>
            <a:r>
              <a:rPr lang="de-DE" dirty="0" err="1"/>
              <a:t>while</a:t>
            </a:r>
            <a:r>
              <a:rPr lang="de-DE" dirty="0"/>
              <a:t> </a:t>
            </a:r>
            <a:r>
              <a:rPr lang="de-DE" dirty="0" err="1"/>
              <a:t>the</a:t>
            </a:r>
            <a:r>
              <a:rPr lang="de-DE" dirty="0"/>
              <a:t> FP-rate </a:t>
            </a:r>
            <a:r>
              <a:rPr lang="de-DE" dirty="0" err="1"/>
              <a:t>is</a:t>
            </a:r>
            <a:r>
              <a:rPr lang="de-DE" dirty="0"/>
              <a:t> in </a:t>
            </a:r>
            <a:r>
              <a:rPr lang="de-DE" dirty="0" err="1"/>
              <a:t>our</a:t>
            </a:r>
            <a:r>
              <a:rPr lang="de-DE" dirty="0"/>
              <a:t> </a:t>
            </a:r>
            <a:r>
              <a:rPr lang="de-DE" dirty="0" err="1"/>
              <a:t>case</a:t>
            </a:r>
            <a:r>
              <a:rPr lang="de-DE" dirty="0"/>
              <a:t> </a:t>
            </a:r>
            <a:r>
              <a:rPr lang="de-DE" dirty="0" err="1"/>
              <a:t>the</a:t>
            </a:r>
            <a:r>
              <a:rPr lang="de-DE" dirty="0"/>
              <a:t> </a:t>
            </a:r>
            <a:r>
              <a:rPr lang="de-DE" dirty="0" err="1"/>
              <a:t>false</a:t>
            </a:r>
            <a:r>
              <a:rPr lang="de-DE" dirty="0"/>
              <a:t>-alarm rate, </a:t>
            </a:r>
            <a:r>
              <a:rPr lang="de-DE" dirty="0" err="1"/>
              <a:t>that</a:t>
            </a:r>
            <a:r>
              <a:rPr lang="de-DE" dirty="0"/>
              <a:t> </a:t>
            </a:r>
            <a:r>
              <a:rPr lang="de-DE" dirty="0" err="1"/>
              <a:t>is</a:t>
            </a:r>
            <a:r>
              <a:rPr lang="de-DE" dirty="0"/>
              <a:t>, </a:t>
            </a:r>
            <a:r>
              <a:rPr lang="de-DE" dirty="0" err="1"/>
              <a:t>the</a:t>
            </a:r>
            <a:r>
              <a:rPr lang="de-DE" dirty="0"/>
              <a:t> </a:t>
            </a:r>
            <a:r>
              <a:rPr lang="de-DE" dirty="0" err="1"/>
              <a:t>system</a:t>
            </a:r>
            <a:r>
              <a:rPr lang="de-DE" dirty="0"/>
              <a:t> </a:t>
            </a:r>
            <a:r>
              <a:rPr lang="de-DE" dirty="0" err="1"/>
              <a:t>deems</a:t>
            </a:r>
            <a:r>
              <a:rPr lang="de-DE" dirty="0"/>
              <a:t> </a:t>
            </a:r>
            <a:r>
              <a:rPr lang="de-DE" dirty="0" err="1"/>
              <a:t>the</a:t>
            </a:r>
            <a:r>
              <a:rPr lang="de-DE" dirty="0"/>
              <a:t> </a:t>
            </a:r>
            <a:r>
              <a:rPr lang="de-DE" dirty="0" err="1"/>
              <a:t>situation</a:t>
            </a:r>
            <a:r>
              <a:rPr lang="de-DE" dirty="0"/>
              <a:t> </a:t>
            </a:r>
            <a:r>
              <a:rPr lang="de-DE" dirty="0" err="1"/>
              <a:t>dangerous</a:t>
            </a:r>
            <a:r>
              <a:rPr lang="de-DE" dirty="0"/>
              <a:t>, </a:t>
            </a:r>
            <a:r>
              <a:rPr lang="de-DE" dirty="0" err="1"/>
              <a:t>even</a:t>
            </a:r>
            <a:r>
              <a:rPr lang="de-DE" dirty="0"/>
              <a:t> </a:t>
            </a:r>
            <a:r>
              <a:rPr lang="de-DE" dirty="0" err="1"/>
              <a:t>though</a:t>
            </a:r>
            <a:r>
              <a:rPr lang="de-DE" dirty="0"/>
              <a:t> </a:t>
            </a:r>
            <a:r>
              <a:rPr lang="de-DE" dirty="0" err="1"/>
              <a:t>it</a:t>
            </a:r>
            <a:r>
              <a:rPr lang="de-DE" dirty="0"/>
              <a:t> </a:t>
            </a:r>
            <a:r>
              <a:rPr lang="de-DE" dirty="0" err="1"/>
              <a:t>isn‘t</a:t>
            </a:r>
            <a:r>
              <a:rPr lang="de-DE" dirty="0"/>
              <a:t>.</a:t>
            </a:r>
          </a:p>
          <a:p>
            <a:r>
              <a:rPr lang="de-DE" dirty="0"/>
              <a:t> </a:t>
            </a:r>
          </a:p>
        </p:txBody>
      </p:sp>
    </p:spTree>
    <p:extLst>
      <p:ext uri="{BB962C8B-B14F-4D97-AF65-F5344CB8AC3E}">
        <p14:creationId xmlns:p14="http://schemas.microsoft.com/office/powerpoint/2010/main" val="332688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Titel 1"/>
          <p:cNvSpPr>
            <a:spLocks noGrp="1"/>
          </p:cNvSpPr>
          <p:nvPr>
            <p:ph type="ctrTitle" hasCustomPrompt="1"/>
          </p:nvPr>
        </p:nvSpPr>
        <p:spPr>
          <a:xfrm>
            <a:off x="3774472" y="3905671"/>
            <a:ext cx="19938808" cy="4896545"/>
          </a:xfrm>
          <a:prstGeom prst="rect">
            <a:avLst/>
          </a:prstGeom>
        </p:spPr>
        <p:txBody>
          <a:bodyPr anchor="t" anchorCtr="0"/>
          <a:lstStyle>
            <a:lvl1pPr algn="l">
              <a:defRPr sz="8800">
                <a:solidFill>
                  <a:schemeClr val="tx1"/>
                </a:solidFill>
              </a:defRPr>
            </a:lvl1pPr>
          </a:lstStyle>
          <a:p>
            <a:r>
              <a:rPr lang="de-DE" dirty="0"/>
              <a:t>Titel/Vorlesung</a:t>
            </a:r>
          </a:p>
        </p:txBody>
      </p:sp>
      <p:sp>
        <p:nvSpPr>
          <p:cNvPr id="8" name="Untertitel 2"/>
          <p:cNvSpPr>
            <a:spLocks noGrp="1"/>
          </p:cNvSpPr>
          <p:nvPr>
            <p:ph type="subTitle" idx="1"/>
          </p:nvPr>
        </p:nvSpPr>
        <p:spPr>
          <a:xfrm>
            <a:off x="3774472" y="8946232"/>
            <a:ext cx="19938808" cy="3312368"/>
          </a:xfrm>
          <a:prstGeom prst="rect">
            <a:avLst/>
          </a:prstGeom>
        </p:spPr>
        <p:txBody>
          <a:bodyPr anchor="b" anchorCtr="0"/>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sp>
        <p:nvSpPr>
          <p:cNvPr id="9" name="Textplatzhalter 4"/>
          <p:cNvSpPr>
            <a:spLocks noGrp="1"/>
          </p:cNvSpPr>
          <p:nvPr>
            <p:ph type="body" sz="quarter" idx="12" hasCustomPrompt="1"/>
          </p:nvPr>
        </p:nvSpPr>
        <p:spPr>
          <a:xfrm>
            <a:off x="3774472" y="2178049"/>
            <a:ext cx="19938593" cy="1727621"/>
          </a:xfrm>
          <a:prstGeom prst="rect">
            <a:avLst/>
          </a:prstGeom>
        </p:spPr>
        <p:txBody>
          <a:bodyPr anchor="b" anchorCtr="0"/>
          <a:lstStyle>
            <a:lvl1pPr>
              <a:defRPr sz="4400">
                <a:solidFill>
                  <a:schemeClr val="tx1"/>
                </a:solidFill>
              </a:defRPr>
            </a:lvl1pPr>
          </a:lstStyle>
          <a:p>
            <a:pPr lvl="0"/>
            <a:r>
              <a:rPr lang="de-DE" dirty="0"/>
              <a:t>Name Nachname</a:t>
            </a:r>
          </a:p>
        </p:txBody>
      </p:sp>
    </p:spTree>
    <p:extLst>
      <p:ext uri="{BB962C8B-B14F-4D97-AF65-F5344CB8AC3E}">
        <p14:creationId xmlns:p14="http://schemas.microsoft.com/office/powerpoint/2010/main" val="387372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6" name="Fußzeilenplatzhalter 2"/>
          <p:cNvSpPr>
            <a:spLocks noGrp="1"/>
          </p:cNvSpPr>
          <p:nvPr>
            <p:ph type="ftr" sz="quarter" idx="11"/>
          </p:nvPr>
        </p:nvSpPr>
        <p:spPr>
          <a:xfrm>
            <a:off x="1941884" y="13266738"/>
            <a:ext cx="20115212" cy="377825"/>
          </a:xfrm>
          <a:prstGeom prst="rect">
            <a:avLst/>
          </a:prstGeom>
        </p:spPr>
        <p:txBody>
          <a:bodyPr/>
          <a:lstStyle>
            <a:lvl1pPr algn="l">
              <a:defRPr sz="1800" dirty="0">
                <a:solidFill>
                  <a:schemeClr val="tx2"/>
                </a:solidFill>
                <a:latin typeface="Arial Narrow" panose="020B0606020202030204" pitchFamily="34" charset="0"/>
              </a:defRPr>
            </a:lvl1pPr>
          </a:lstStyle>
          <a:p>
            <a:pPr>
              <a:defRPr/>
            </a:pPr>
            <a:endParaRPr lang="de-DE" dirty="0"/>
          </a:p>
        </p:txBody>
      </p:sp>
      <p:sp>
        <p:nvSpPr>
          <p:cNvPr id="8" name="Inhaltsplatzhalter 2"/>
          <p:cNvSpPr>
            <a:spLocks noGrp="1"/>
          </p:cNvSpPr>
          <p:nvPr>
            <p:ph idx="12"/>
          </p:nvPr>
        </p:nvSpPr>
        <p:spPr>
          <a:xfrm>
            <a:off x="1894856" y="2970213"/>
            <a:ext cx="20356141" cy="9848850"/>
          </a:xfrm>
          <a:prstGeom prst="rect">
            <a:avLst/>
          </a:prstGeom>
        </p:spPr>
        <p:txBody>
          <a:bodyPr/>
          <a:lstStyle>
            <a:lvl1pPr marL="0" indent="0">
              <a:buNone/>
              <a:defRPr lang="de-DE" altLang="de-DE" sz="4400" kern="1200" dirty="0" smtClean="0">
                <a:solidFill>
                  <a:srgbClr val="000000"/>
                </a:solidFill>
                <a:latin typeface="Arial Narrow" panose="020B0606020202030204" pitchFamily="34" charset="0"/>
                <a:ea typeface="+mn-ea"/>
                <a:cs typeface="+mn-cs"/>
                <a:sym typeface="Arial" panose="020B0604020202020204" pitchFamily="34" charset="0"/>
              </a:defRPr>
            </a:lvl1pPr>
            <a:lvl2pPr marL="654050" indent="-473075">
              <a:buClrTx/>
              <a:buSzPct val="100000"/>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2pPr>
            <a:lvl3pPr marL="928688" indent="-482600">
              <a:buClrTx/>
              <a:buFont typeface="Arial" panose="020B0604020202020204" pitchFamily="34" charset="0"/>
              <a:buChar char="•"/>
              <a:defRPr sz="4400"/>
            </a:lvl3pPr>
            <a:lvl4pPr marL="1196975" indent="-482600">
              <a:buClrTx/>
              <a:buFont typeface="Arial" panose="020B0604020202020204" pitchFamily="34" charset="0"/>
              <a:buChar char="•"/>
              <a:defRPr sz="4400"/>
            </a:lvl4pPr>
            <a:lvl5pPr marL="1465263" indent="-476250">
              <a:buClrTx/>
              <a:buFont typeface="Arial" panose="020B0604020202020204" pitchFamily="34" charset="0"/>
              <a:buChar char="•"/>
              <a:defRPr sz="44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marL="571500" indent="-571500">
              <a:buClr>
                <a:schemeClr val="accent1"/>
              </a:buClr>
              <a:buSzPct val="70000"/>
              <a:buFont typeface="Arial Narrow" panose="020B0606020202030204" pitchFamily="34" charset="0"/>
              <a:buChar char="►"/>
              <a:defRPr/>
            </a:pPr>
            <a:endParaRPr lang="de-DE" altLang="de-DE" dirty="0"/>
          </a:p>
        </p:txBody>
      </p:sp>
      <p:sp>
        <p:nvSpPr>
          <p:cNvPr id="7" name="Titel 1"/>
          <p:cNvSpPr>
            <a:spLocks noGrp="1"/>
          </p:cNvSpPr>
          <p:nvPr>
            <p:ph type="title"/>
          </p:nvPr>
        </p:nvSpPr>
        <p:spPr>
          <a:xfrm>
            <a:off x="1894856" y="196850"/>
            <a:ext cx="18873787" cy="1439863"/>
          </a:xfrm>
          <a:prstGeom prst="rect">
            <a:avLst/>
          </a:prstGeom>
        </p:spPr>
        <p:txBody>
          <a:bodyPr anchor="b" anchorCtr="0"/>
          <a:lstStyle>
            <a:lvl1pPr>
              <a:defRPr>
                <a:solidFill>
                  <a:schemeClr val="tx1"/>
                </a:solidFill>
              </a:defRPr>
            </a:lvl1pPr>
          </a:lstStyle>
          <a:p>
            <a:r>
              <a:rPr lang="de-DE" dirty="0"/>
              <a:t>Titelmasterformat durch Klicken bearbeiten</a:t>
            </a:r>
          </a:p>
        </p:txBody>
      </p:sp>
      <p:sp>
        <p:nvSpPr>
          <p:cNvPr id="9" name="Rectangle 3"/>
          <p:cNvSpPr>
            <a:spLocks noGrp="1"/>
          </p:cNvSpPr>
          <p:nvPr>
            <p:ph type="sldNum" sz="quarter" idx="10"/>
          </p:nvPr>
        </p:nvSpPr>
        <p:spPr>
          <a:xfrm>
            <a:off x="22176000" y="13319999"/>
            <a:ext cx="1836000" cy="216000"/>
          </a:xfrm>
          <a:prstGeom prst="rect">
            <a:avLst/>
          </a:prstGeom>
        </p:spPr>
        <p:txBody>
          <a:bodyPr/>
          <a:lstStyle>
            <a:lvl1pPr>
              <a:defRPr/>
            </a:lvl1pPr>
          </a:lstStyle>
          <a:p>
            <a:pPr>
              <a:defRPr/>
            </a:pPr>
            <a:fld id="{6D79B608-30BF-4780-AD74-2A39D90104E2}" type="slidenum">
              <a:rPr lang="de-DE" altLang="de-DE"/>
              <a:pPr>
                <a:defRPr/>
              </a:pPr>
              <a:t>‹Nr.›</a:t>
            </a:fld>
            <a:endParaRPr lang="de-DE" altLang="de-DE" dirty="0"/>
          </a:p>
        </p:txBody>
      </p:sp>
    </p:spTree>
    <p:extLst>
      <p:ext uri="{BB962C8B-B14F-4D97-AF65-F5344CB8AC3E}">
        <p14:creationId xmlns:p14="http://schemas.microsoft.com/office/powerpoint/2010/main" val="2490463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Inhalt und Bild">
    <p:spTree>
      <p:nvGrpSpPr>
        <p:cNvPr id="1" name=""/>
        <p:cNvGrpSpPr/>
        <p:nvPr/>
      </p:nvGrpSpPr>
      <p:grpSpPr>
        <a:xfrm>
          <a:off x="0" y="0"/>
          <a:ext cx="0" cy="0"/>
          <a:chOff x="0" y="0"/>
          <a:chExt cx="0" cy="0"/>
        </a:xfrm>
      </p:grpSpPr>
      <p:sp>
        <p:nvSpPr>
          <p:cNvPr id="2" name="Titel 1"/>
          <p:cNvSpPr>
            <a:spLocks noGrp="1"/>
          </p:cNvSpPr>
          <p:nvPr>
            <p:ph type="title"/>
          </p:nvPr>
        </p:nvSpPr>
        <p:spPr>
          <a:xfrm>
            <a:off x="1894856" y="196850"/>
            <a:ext cx="18873787" cy="1439863"/>
          </a:xfrm>
          <a:prstGeom prst="rect">
            <a:avLst/>
          </a:prstGeom>
        </p:spPr>
        <p:txBody>
          <a:bodyPr anchor="b" anchorCtr="0"/>
          <a:lstStyle>
            <a:lvl1pPr>
              <a:defRPr>
                <a:solidFill>
                  <a:schemeClr val="tx1"/>
                </a:solidFill>
              </a:defRPr>
            </a:lvl1pPr>
          </a:lstStyle>
          <a:p>
            <a:r>
              <a:rPr lang="de-DE" dirty="0"/>
              <a:t>Titelmasterformat durch Klicken bearbeiten</a:t>
            </a:r>
          </a:p>
        </p:txBody>
      </p:sp>
      <p:sp>
        <p:nvSpPr>
          <p:cNvPr id="4" name="Rectangle 3"/>
          <p:cNvSpPr>
            <a:spLocks noGrp="1"/>
          </p:cNvSpPr>
          <p:nvPr>
            <p:ph type="sldNum" sz="quarter" idx="10"/>
          </p:nvPr>
        </p:nvSpPr>
        <p:spPr>
          <a:xfrm>
            <a:off x="22176000" y="13319999"/>
            <a:ext cx="1836000" cy="216000"/>
          </a:xfrm>
          <a:prstGeom prst="rect">
            <a:avLst/>
          </a:prstGeom>
        </p:spPr>
        <p:txBody>
          <a:bodyPr/>
          <a:lstStyle>
            <a:lvl1pPr>
              <a:defRPr/>
            </a:lvl1pPr>
          </a:lstStyle>
          <a:p>
            <a:pPr>
              <a:defRPr/>
            </a:pPr>
            <a:fld id="{6D79B608-30BF-4780-AD74-2A39D90104E2}" type="slidenum">
              <a:rPr lang="de-DE" altLang="de-DE"/>
              <a:pPr>
                <a:defRPr/>
              </a:pPr>
              <a:t>‹Nr.›</a:t>
            </a:fld>
            <a:endParaRPr lang="de-DE" altLang="de-DE" dirty="0"/>
          </a:p>
        </p:txBody>
      </p:sp>
      <p:sp>
        <p:nvSpPr>
          <p:cNvPr id="9" name="Fußzeilenplatzhalter 2"/>
          <p:cNvSpPr>
            <a:spLocks noGrp="1"/>
          </p:cNvSpPr>
          <p:nvPr>
            <p:ph type="ftr" sz="quarter" idx="11"/>
          </p:nvPr>
        </p:nvSpPr>
        <p:spPr>
          <a:xfrm>
            <a:off x="1941884" y="13266738"/>
            <a:ext cx="20115212" cy="377825"/>
          </a:xfrm>
          <a:prstGeom prst="rect">
            <a:avLst/>
          </a:prstGeom>
        </p:spPr>
        <p:txBody>
          <a:bodyPr/>
          <a:lstStyle>
            <a:lvl1pPr algn="l">
              <a:defRPr sz="1800" dirty="0">
                <a:solidFill>
                  <a:schemeClr val="tx2"/>
                </a:solidFill>
                <a:latin typeface="Arial Narrow" panose="020B0606020202030204" pitchFamily="34" charset="0"/>
              </a:defRPr>
            </a:lvl1pPr>
          </a:lstStyle>
          <a:p>
            <a:pPr>
              <a:defRPr/>
            </a:pPr>
            <a:endParaRPr lang="de-DE"/>
          </a:p>
        </p:txBody>
      </p:sp>
      <p:sp>
        <p:nvSpPr>
          <p:cNvPr id="10" name="Inhaltsplatzhalter 2"/>
          <p:cNvSpPr>
            <a:spLocks noGrp="1"/>
          </p:cNvSpPr>
          <p:nvPr>
            <p:ph idx="1"/>
          </p:nvPr>
        </p:nvSpPr>
        <p:spPr>
          <a:xfrm>
            <a:off x="1894856" y="2969568"/>
            <a:ext cx="7200800" cy="9849495"/>
          </a:xfrm>
          <a:prstGeom prst="rect">
            <a:avLst/>
          </a:prstGeom>
        </p:spPr>
        <p:txBody>
          <a:bodyPr/>
          <a:lstStyle>
            <a:lvl1pPr>
              <a:defRPr sz="4400"/>
            </a:lvl1pPr>
            <a:lvl2pPr marL="654050" indent="-473075">
              <a:buClrTx/>
              <a:buSzPct val="100000"/>
              <a:buFont typeface="Arial" panose="020B0604020202020204" pitchFamily="34" charset="0"/>
              <a:buChar char="•"/>
              <a:defRPr sz="4400"/>
            </a:lvl2pPr>
            <a:lvl3pPr marL="928688" indent="-482600">
              <a:buClrTx/>
              <a:buFont typeface="Arial" panose="020B0604020202020204" pitchFamily="34" charset="0"/>
              <a:buChar char="•"/>
              <a:defRPr sz="4400"/>
            </a:lvl3pPr>
            <a:lvl4pPr marL="1196975" indent="-482600">
              <a:buClrTx/>
              <a:buFont typeface="Arial" panose="020B0604020202020204" pitchFamily="34" charset="0"/>
              <a:buChar char="•"/>
              <a:defRPr sz="4400"/>
            </a:lvl4pPr>
            <a:lvl5pPr marL="1465263" indent="-476250">
              <a:buClrTx/>
              <a:buFont typeface="Arial" panose="020B0604020202020204" pitchFamily="34" charset="0"/>
              <a:buChar char="•"/>
              <a:defRPr sz="44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Bildplatzhalter 7"/>
          <p:cNvSpPr>
            <a:spLocks noGrp="1"/>
          </p:cNvSpPr>
          <p:nvPr>
            <p:ph type="pic" sz="quarter" idx="12"/>
          </p:nvPr>
        </p:nvSpPr>
        <p:spPr>
          <a:xfrm>
            <a:off x="9743728" y="2970213"/>
            <a:ext cx="14041785" cy="9848850"/>
          </a:xfrm>
          <a:prstGeom prst="rect">
            <a:avLst/>
          </a:prstGeom>
        </p:spPr>
        <p:txBody>
          <a:bodyPr/>
          <a:lstStyle/>
          <a:p>
            <a:endParaRPr lang="de-DE"/>
          </a:p>
        </p:txBody>
      </p:sp>
    </p:spTree>
    <p:extLst>
      <p:ext uri="{BB962C8B-B14F-4D97-AF65-F5344CB8AC3E}">
        <p14:creationId xmlns:p14="http://schemas.microsoft.com/office/powerpoint/2010/main" val="138713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894856" y="196850"/>
            <a:ext cx="18873787" cy="1439863"/>
          </a:xfrm>
          <a:prstGeom prst="rect">
            <a:avLst/>
          </a:prstGeom>
        </p:spPr>
        <p:txBody>
          <a:bodyPr anchor="b" anchorCtr="0"/>
          <a:lstStyle>
            <a:lvl1pPr>
              <a:defRPr>
                <a:solidFill>
                  <a:schemeClr val="tx1"/>
                </a:solidFill>
              </a:defRPr>
            </a:lvl1pPr>
          </a:lstStyle>
          <a:p>
            <a:r>
              <a:rPr lang="de-DE" dirty="0"/>
              <a:t>Titelmasterformat durch Klicken bearbeiten</a:t>
            </a:r>
          </a:p>
        </p:txBody>
      </p:sp>
      <p:sp>
        <p:nvSpPr>
          <p:cNvPr id="3" name="Inhaltsplatzhalter 2"/>
          <p:cNvSpPr>
            <a:spLocks noGrp="1"/>
          </p:cNvSpPr>
          <p:nvPr>
            <p:ph idx="1"/>
          </p:nvPr>
        </p:nvSpPr>
        <p:spPr>
          <a:xfrm>
            <a:off x="1894856" y="2969568"/>
            <a:ext cx="9937104" cy="9849495"/>
          </a:xfrm>
          <a:prstGeom prst="rect">
            <a:avLst/>
          </a:prstGeom>
        </p:spPr>
        <p:txBody>
          <a:bodyPr/>
          <a:lstStyle>
            <a:lvl1pPr>
              <a:defRPr sz="4400"/>
            </a:lvl1pPr>
            <a:lvl2pPr marL="923925" indent="-742950">
              <a:buClrTx/>
              <a:buSzPct val="100000"/>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2pPr>
            <a:lvl3pPr marL="1189038" indent="-742950">
              <a:buClrTx/>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3pPr>
            <a:lvl4pPr marL="1457325" indent="-742950">
              <a:buClrTx/>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4pPr>
            <a:lvl5pPr marL="1731963" indent="-742950">
              <a:buClrTx/>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5pPr>
          </a:lstStyle>
          <a:p>
            <a:pPr lvl="0"/>
            <a:r>
              <a:rPr lang="de-DE" dirty="0"/>
              <a:t>Textmasterformat bearbeiten</a:t>
            </a:r>
          </a:p>
          <a:p>
            <a:pPr marL="654050" lvl="1" indent="-473075" algn="l" rtl="0" eaLnBrk="0" fontAlgn="base" hangingPunct="0">
              <a:spcBef>
                <a:spcPts val="300"/>
              </a:spcBef>
              <a:spcAft>
                <a:spcPct val="0"/>
              </a:spcAft>
              <a:buClrTx/>
              <a:buSzPct val="100000"/>
              <a:buFont typeface="Arial" panose="020B0604020202020204" pitchFamily="34" charset="0"/>
              <a:buChar char="•"/>
            </a:pPr>
            <a:r>
              <a:rPr lang="de-DE" dirty="0"/>
              <a:t>Zweite Ebene</a:t>
            </a:r>
          </a:p>
          <a:p>
            <a:pPr marL="928688" lvl="2" indent="-482600" algn="l" rtl="0" eaLnBrk="0" fontAlgn="base" hangingPunct="0">
              <a:spcBef>
                <a:spcPts val="300"/>
              </a:spcBef>
              <a:spcAft>
                <a:spcPct val="0"/>
              </a:spcAft>
              <a:buClrTx/>
              <a:buSzPct val="100000"/>
              <a:buFont typeface="Arial" panose="020B0604020202020204" pitchFamily="34" charset="0"/>
              <a:buChar char="•"/>
            </a:pPr>
            <a:r>
              <a:rPr lang="de-DE" dirty="0"/>
              <a:t>Dritte Ebene</a:t>
            </a:r>
          </a:p>
          <a:p>
            <a:pPr marL="1196975" lvl="3" indent="-482600" algn="l" rtl="0" eaLnBrk="0" fontAlgn="base" hangingPunct="0">
              <a:spcBef>
                <a:spcPts val="300"/>
              </a:spcBef>
              <a:spcAft>
                <a:spcPct val="0"/>
              </a:spcAft>
              <a:buClrTx/>
              <a:buSzPct val="100000"/>
              <a:buFont typeface="Arial" panose="020B0604020202020204" pitchFamily="34" charset="0"/>
              <a:buChar char="•"/>
            </a:pPr>
            <a:r>
              <a:rPr lang="de-DE" dirty="0"/>
              <a:t>Vierte Ebene</a:t>
            </a:r>
          </a:p>
          <a:p>
            <a:pPr marL="1465263" lvl="4" indent="-476250" algn="l" rtl="0" eaLnBrk="0" fontAlgn="base" hangingPunct="0">
              <a:spcBef>
                <a:spcPts val="300"/>
              </a:spcBef>
              <a:spcAft>
                <a:spcPct val="0"/>
              </a:spcAft>
              <a:buClrTx/>
              <a:buSzPct val="100000"/>
              <a:buFont typeface="Arial" panose="020B0604020202020204" pitchFamily="34" charset="0"/>
              <a:buChar char="•"/>
            </a:pPr>
            <a:r>
              <a:rPr lang="de-DE" dirty="0"/>
              <a:t>Fünfte Ebene</a:t>
            </a:r>
          </a:p>
        </p:txBody>
      </p:sp>
      <p:sp>
        <p:nvSpPr>
          <p:cNvPr id="4" name="Rectangle 3"/>
          <p:cNvSpPr>
            <a:spLocks noGrp="1"/>
          </p:cNvSpPr>
          <p:nvPr>
            <p:ph type="sldNum" sz="quarter" idx="10"/>
          </p:nvPr>
        </p:nvSpPr>
        <p:spPr>
          <a:xfrm>
            <a:off x="22176000" y="13319999"/>
            <a:ext cx="1836000" cy="216000"/>
          </a:xfrm>
          <a:prstGeom prst="rect">
            <a:avLst/>
          </a:prstGeom>
        </p:spPr>
        <p:txBody>
          <a:bodyPr/>
          <a:lstStyle>
            <a:lvl1pPr>
              <a:defRPr/>
            </a:lvl1pPr>
          </a:lstStyle>
          <a:p>
            <a:pPr>
              <a:defRPr/>
            </a:pPr>
            <a:fld id="{8ABCFAEF-18FE-4467-835D-533D5CCB0C34}" type="slidenum">
              <a:rPr lang="de-DE" altLang="de-DE" smtClean="0"/>
              <a:pPr>
                <a:defRPr/>
              </a:pPr>
              <a:t>‹Nr.›</a:t>
            </a:fld>
            <a:endParaRPr lang="de-DE" altLang="de-DE" dirty="0"/>
          </a:p>
        </p:txBody>
      </p:sp>
      <p:sp>
        <p:nvSpPr>
          <p:cNvPr id="6" name="Inhaltsplatzhalter 2"/>
          <p:cNvSpPr>
            <a:spLocks noGrp="1"/>
          </p:cNvSpPr>
          <p:nvPr>
            <p:ph idx="12"/>
          </p:nvPr>
        </p:nvSpPr>
        <p:spPr>
          <a:xfrm>
            <a:off x="12408024" y="2969568"/>
            <a:ext cx="9937104" cy="9849495"/>
          </a:xfrm>
          <a:prstGeom prst="rect">
            <a:avLst/>
          </a:prstGeom>
        </p:spPr>
        <p:txBody>
          <a:bodyPr/>
          <a:lstStyle>
            <a:lvl1pPr>
              <a:defRPr sz="4400"/>
            </a:lvl1pPr>
            <a:lvl2pPr marL="654050" indent="-473075">
              <a:buClrTx/>
              <a:buSzPct val="100000"/>
              <a:buFont typeface="Arial" panose="020B0604020202020204" pitchFamily="34" charset="0"/>
              <a:buChar char="•"/>
              <a:defRPr sz="4400"/>
            </a:lvl2pPr>
            <a:lvl3pPr marL="928688" indent="-482600">
              <a:buClrTx/>
              <a:buFont typeface="Arial" panose="020B0604020202020204" pitchFamily="34" charset="0"/>
              <a:buChar char="•"/>
              <a:defRPr sz="4400"/>
            </a:lvl3pPr>
            <a:lvl4pPr marL="1196975" indent="-482600">
              <a:buClrTx/>
              <a:buFont typeface="Arial" panose="020B0604020202020204" pitchFamily="34" charset="0"/>
              <a:buChar char="•"/>
              <a:defRPr sz="4400"/>
            </a:lvl4pPr>
            <a:lvl5pPr marL="1465263" indent="-476250">
              <a:buClrTx/>
              <a:buFont typeface="Arial" panose="020B0604020202020204" pitchFamily="34" charset="0"/>
              <a:buChar char="•"/>
              <a:defRPr sz="44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2"/>
          <p:cNvSpPr>
            <a:spLocks noGrp="1"/>
          </p:cNvSpPr>
          <p:nvPr>
            <p:ph type="ftr" sz="quarter" idx="11"/>
          </p:nvPr>
        </p:nvSpPr>
        <p:spPr>
          <a:xfrm>
            <a:off x="1941884" y="13266738"/>
            <a:ext cx="20115212" cy="377825"/>
          </a:xfrm>
          <a:prstGeom prst="rect">
            <a:avLst/>
          </a:prstGeom>
        </p:spPr>
        <p:txBody>
          <a:bodyPr/>
          <a:lstStyle>
            <a:lvl1pPr algn="l">
              <a:defRPr sz="1800" dirty="0">
                <a:solidFill>
                  <a:schemeClr val="tx2"/>
                </a:solidFill>
                <a:latin typeface="Arial Narrow" panose="020B0606020202030204" pitchFamily="34" charset="0"/>
              </a:defRPr>
            </a:lvl1pPr>
          </a:lstStyle>
          <a:p>
            <a:pPr>
              <a:defRPr/>
            </a:pPr>
            <a:endParaRPr lang="de-DE"/>
          </a:p>
        </p:txBody>
      </p:sp>
    </p:spTree>
    <p:extLst>
      <p:ext uri="{BB962C8B-B14F-4D97-AF65-F5344CB8AC3E}">
        <p14:creationId xmlns:p14="http://schemas.microsoft.com/office/powerpoint/2010/main" val="375592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Titel 1"/>
          <p:cNvSpPr>
            <a:spLocks noGrp="1"/>
          </p:cNvSpPr>
          <p:nvPr>
            <p:ph type="ctrTitle" hasCustomPrompt="1"/>
          </p:nvPr>
        </p:nvSpPr>
        <p:spPr>
          <a:xfrm>
            <a:off x="3774472" y="3905671"/>
            <a:ext cx="19938808" cy="4896545"/>
          </a:xfrm>
          <a:prstGeom prst="rect">
            <a:avLst/>
          </a:prstGeom>
        </p:spPr>
        <p:txBody>
          <a:bodyPr anchor="t" anchorCtr="0"/>
          <a:lstStyle>
            <a:lvl1pPr algn="l">
              <a:defRPr sz="8800">
                <a:solidFill>
                  <a:schemeClr val="tx1"/>
                </a:solidFill>
              </a:defRPr>
            </a:lvl1pPr>
          </a:lstStyle>
          <a:p>
            <a:r>
              <a:rPr lang="de-DE" dirty="0"/>
              <a:t>Titel/Vorlesung</a:t>
            </a:r>
          </a:p>
        </p:txBody>
      </p:sp>
      <p:sp>
        <p:nvSpPr>
          <p:cNvPr id="8" name="Untertitel 2"/>
          <p:cNvSpPr>
            <a:spLocks noGrp="1"/>
          </p:cNvSpPr>
          <p:nvPr>
            <p:ph type="subTitle" idx="1"/>
          </p:nvPr>
        </p:nvSpPr>
        <p:spPr>
          <a:xfrm>
            <a:off x="3774472" y="8946232"/>
            <a:ext cx="19938808" cy="3312368"/>
          </a:xfrm>
          <a:prstGeom prst="rect">
            <a:avLst/>
          </a:prstGeom>
        </p:spPr>
        <p:txBody>
          <a:bodyPr anchor="b" anchorCtr="0"/>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sp>
        <p:nvSpPr>
          <p:cNvPr id="9" name="Textplatzhalter 4"/>
          <p:cNvSpPr>
            <a:spLocks noGrp="1"/>
          </p:cNvSpPr>
          <p:nvPr>
            <p:ph type="body" sz="quarter" idx="12" hasCustomPrompt="1"/>
          </p:nvPr>
        </p:nvSpPr>
        <p:spPr>
          <a:xfrm>
            <a:off x="3774472" y="2178049"/>
            <a:ext cx="19938593" cy="1727621"/>
          </a:xfrm>
          <a:prstGeom prst="rect">
            <a:avLst/>
          </a:prstGeom>
        </p:spPr>
        <p:txBody>
          <a:bodyPr anchor="b" anchorCtr="0"/>
          <a:lstStyle>
            <a:lvl1pPr>
              <a:defRPr sz="4400">
                <a:solidFill>
                  <a:schemeClr val="tx1"/>
                </a:solidFill>
              </a:defRPr>
            </a:lvl1pPr>
          </a:lstStyle>
          <a:p>
            <a:pPr lvl="0"/>
            <a:r>
              <a:rPr lang="de-DE" dirty="0"/>
              <a:t>Name Nachname</a:t>
            </a:r>
          </a:p>
        </p:txBody>
      </p:sp>
    </p:spTree>
    <p:extLst>
      <p:ext uri="{BB962C8B-B14F-4D97-AF65-F5344CB8AC3E}">
        <p14:creationId xmlns:p14="http://schemas.microsoft.com/office/powerpoint/2010/main" val="3189370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Rectangle 3"/>
          <p:cNvSpPr>
            <a:spLocks noGrp="1"/>
          </p:cNvSpPr>
          <p:nvPr>
            <p:ph type="sldNum" sz="quarter" idx="10"/>
          </p:nvPr>
        </p:nvSpPr>
        <p:spPr>
          <a:xfrm>
            <a:off x="22176000" y="13320000"/>
            <a:ext cx="1836000" cy="216000"/>
          </a:xfrm>
          <a:prstGeom prst="rect">
            <a:avLst/>
          </a:prstGeom>
        </p:spPr>
        <p:txBody>
          <a:bodyPr/>
          <a:lstStyle>
            <a:lvl1pPr algn="r">
              <a:defRPr sz="1800">
                <a:latin typeface="+mn-lt"/>
              </a:defRPr>
            </a:lvl1pPr>
          </a:lstStyle>
          <a:p>
            <a:pPr>
              <a:defRPr/>
            </a:pPr>
            <a:fld id="{67001AD2-8E33-460C-B366-F9F101126BF9}" type="slidenum">
              <a:rPr lang="de-DE" altLang="de-DE" smtClean="0"/>
              <a:pPr>
                <a:defRPr/>
              </a:pPr>
              <a:t>‹Nr.›</a:t>
            </a:fld>
            <a:endParaRPr lang="de-DE" altLang="de-DE" dirty="0"/>
          </a:p>
        </p:txBody>
      </p:sp>
      <p:sp>
        <p:nvSpPr>
          <p:cNvPr id="6" name="Fußzeilenplatzhalter 2"/>
          <p:cNvSpPr>
            <a:spLocks noGrp="1"/>
          </p:cNvSpPr>
          <p:nvPr>
            <p:ph type="ftr" sz="quarter" idx="11"/>
          </p:nvPr>
        </p:nvSpPr>
        <p:spPr>
          <a:xfrm>
            <a:off x="1941884" y="13266738"/>
            <a:ext cx="20115212" cy="377825"/>
          </a:xfrm>
          <a:prstGeom prst="rect">
            <a:avLst/>
          </a:prstGeom>
        </p:spPr>
        <p:txBody>
          <a:bodyPr/>
          <a:lstStyle>
            <a:lvl1pPr algn="l">
              <a:defRPr sz="1800" dirty="0">
                <a:solidFill>
                  <a:schemeClr val="tx2"/>
                </a:solidFill>
                <a:latin typeface="Arial Narrow" panose="020B0606020202030204" pitchFamily="34" charset="0"/>
              </a:defRPr>
            </a:lvl1pPr>
          </a:lstStyle>
          <a:p>
            <a:pPr>
              <a:defRPr/>
            </a:pPr>
            <a:endParaRPr lang="de-DE" dirty="0"/>
          </a:p>
        </p:txBody>
      </p:sp>
      <p:sp>
        <p:nvSpPr>
          <p:cNvPr id="8" name="Inhaltsplatzhalter 2"/>
          <p:cNvSpPr>
            <a:spLocks noGrp="1"/>
          </p:cNvSpPr>
          <p:nvPr>
            <p:ph idx="12"/>
          </p:nvPr>
        </p:nvSpPr>
        <p:spPr>
          <a:xfrm>
            <a:off x="1894856" y="2970213"/>
            <a:ext cx="20356141" cy="9848850"/>
          </a:xfrm>
          <a:prstGeom prst="rect">
            <a:avLst/>
          </a:prstGeom>
        </p:spPr>
        <p:txBody>
          <a:bodyPr/>
          <a:lstStyle>
            <a:lvl1pPr marL="0" indent="0">
              <a:buNone/>
              <a:defRPr lang="de-DE" altLang="de-DE" sz="4400" kern="1200" dirty="0" smtClean="0">
                <a:solidFill>
                  <a:srgbClr val="000000"/>
                </a:solidFill>
                <a:latin typeface="Arial Narrow" panose="020B0606020202030204" pitchFamily="34" charset="0"/>
                <a:ea typeface="+mn-ea"/>
                <a:cs typeface="+mn-cs"/>
                <a:sym typeface="Arial" panose="020B0604020202020204" pitchFamily="34" charset="0"/>
              </a:defRPr>
            </a:lvl1pPr>
            <a:lvl2pPr marL="654050" indent="-473075">
              <a:buClrTx/>
              <a:buSzPct val="100000"/>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2pPr>
            <a:lvl3pPr marL="928688" indent="-482600">
              <a:buClrTx/>
              <a:buFont typeface="Arial" panose="020B0604020202020204" pitchFamily="34" charset="0"/>
              <a:buChar char="•"/>
              <a:defRPr sz="4400"/>
            </a:lvl3pPr>
            <a:lvl4pPr marL="1196975" indent="-482600">
              <a:buClrTx/>
              <a:buFont typeface="Arial" panose="020B0604020202020204" pitchFamily="34" charset="0"/>
              <a:buChar char="•"/>
              <a:defRPr sz="4400"/>
            </a:lvl4pPr>
            <a:lvl5pPr marL="1465263" indent="-476250">
              <a:buClrTx/>
              <a:buFont typeface="Arial" panose="020B0604020202020204" pitchFamily="34" charset="0"/>
              <a:buChar char="•"/>
              <a:defRPr sz="44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marL="571500" indent="-571500">
              <a:buClr>
                <a:schemeClr val="accent1"/>
              </a:buClr>
              <a:buSzPct val="70000"/>
              <a:buFont typeface="Arial Narrow" panose="020B0606020202030204" pitchFamily="34" charset="0"/>
              <a:buChar char="►"/>
              <a:defRPr/>
            </a:pPr>
            <a:endParaRPr lang="de-DE" altLang="de-DE" dirty="0"/>
          </a:p>
        </p:txBody>
      </p:sp>
      <p:sp>
        <p:nvSpPr>
          <p:cNvPr id="7" name="Titel 1"/>
          <p:cNvSpPr>
            <a:spLocks noGrp="1"/>
          </p:cNvSpPr>
          <p:nvPr>
            <p:ph type="title"/>
          </p:nvPr>
        </p:nvSpPr>
        <p:spPr>
          <a:xfrm>
            <a:off x="1894856" y="196850"/>
            <a:ext cx="18873787" cy="1439863"/>
          </a:xfrm>
          <a:prstGeom prst="rect">
            <a:avLst/>
          </a:prstGeom>
        </p:spPr>
        <p:txBody>
          <a:bodyPr anchor="b" anchorCtr="0"/>
          <a:lstStyle>
            <a:lvl1pPr>
              <a:defRPr>
                <a:solidFill>
                  <a:schemeClr val="tx1"/>
                </a:solidFill>
              </a:defRPr>
            </a:lvl1pPr>
          </a:lstStyle>
          <a:p>
            <a:r>
              <a:rPr lang="de-DE" dirty="0"/>
              <a:t>Titelmasterformat durch Klicken bearbeiten</a:t>
            </a:r>
          </a:p>
        </p:txBody>
      </p:sp>
    </p:spTree>
    <p:extLst>
      <p:ext uri="{BB962C8B-B14F-4D97-AF65-F5344CB8AC3E}">
        <p14:creationId xmlns:p14="http://schemas.microsoft.com/office/powerpoint/2010/main" val="1600764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Inhalt und Bild">
    <p:spTree>
      <p:nvGrpSpPr>
        <p:cNvPr id="1" name=""/>
        <p:cNvGrpSpPr/>
        <p:nvPr/>
      </p:nvGrpSpPr>
      <p:grpSpPr>
        <a:xfrm>
          <a:off x="0" y="0"/>
          <a:ext cx="0" cy="0"/>
          <a:chOff x="0" y="0"/>
          <a:chExt cx="0" cy="0"/>
        </a:xfrm>
      </p:grpSpPr>
      <p:sp>
        <p:nvSpPr>
          <p:cNvPr id="2" name="Titel 1"/>
          <p:cNvSpPr>
            <a:spLocks noGrp="1"/>
          </p:cNvSpPr>
          <p:nvPr>
            <p:ph type="title"/>
          </p:nvPr>
        </p:nvSpPr>
        <p:spPr>
          <a:xfrm>
            <a:off x="1894856" y="196850"/>
            <a:ext cx="18873787" cy="1439863"/>
          </a:xfrm>
          <a:prstGeom prst="rect">
            <a:avLst/>
          </a:prstGeom>
        </p:spPr>
        <p:txBody>
          <a:bodyPr anchor="b" anchorCtr="0"/>
          <a:lstStyle>
            <a:lvl1pPr>
              <a:defRPr>
                <a:solidFill>
                  <a:schemeClr val="tx1"/>
                </a:solidFill>
              </a:defRPr>
            </a:lvl1pPr>
          </a:lstStyle>
          <a:p>
            <a:r>
              <a:rPr lang="de-DE" dirty="0"/>
              <a:t>Titelmasterformat durch Klicken bearbeiten</a:t>
            </a:r>
          </a:p>
        </p:txBody>
      </p:sp>
      <p:sp>
        <p:nvSpPr>
          <p:cNvPr id="4" name="Rectangle 3"/>
          <p:cNvSpPr>
            <a:spLocks noGrp="1"/>
          </p:cNvSpPr>
          <p:nvPr>
            <p:ph type="sldNum" sz="quarter" idx="10"/>
          </p:nvPr>
        </p:nvSpPr>
        <p:spPr>
          <a:xfrm>
            <a:off x="22176000" y="13320000"/>
            <a:ext cx="1836000" cy="216000"/>
          </a:xfrm>
          <a:prstGeom prst="rect">
            <a:avLst/>
          </a:prstGeom>
        </p:spPr>
        <p:txBody>
          <a:bodyPr/>
          <a:lstStyle>
            <a:lvl1pPr>
              <a:defRPr/>
            </a:lvl1pPr>
          </a:lstStyle>
          <a:p>
            <a:pPr>
              <a:defRPr/>
            </a:pPr>
            <a:fld id="{6D79B608-30BF-4780-AD74-2A39D90104E2}" type="slidenum">
              <a:rPr lang="de-DE" altLang="de-DE"/>
              <a:pPr>
                <a:defRPr/>
              </a:pPr>
              <a:t>‹Nr.›</a:t>
            </a:fld>
            <a:endParaRPr lang="de-DE" altLang="de-DE" dirty="0"/>
          </a:p>
        </p:txBody>
      </p:sp>
      <p:sp>
        <p:nvSpPr>
          <p:cNvPr id="8" name="Bildplatzhalter 7"/>
          <p:cNvSpPr>
            <a:spLocks noGrp="1"/>
          </p:cNvSpPr>
          <p:nvPr>
            <p:ph type="pic" sz="quarter" idx="12"/>
          </p:nvPr>
        </p:nvSpPr>
        <p:spPr>
          <a:xfrm>
            <a:off x="9743728" y="2970213"/>
            <a:ext cx="14041785" cy="9848850"/>
          </a:xfrm>
          <a:prstGeom prst="rect">
            <a:avLst/>
          </a:prstGeom>
        </p:spPr>
        <p:txBody>
          <a:bodyPr/>
          <a:lstStyle/>
          <a:p>
            <a:endParaRPr lang="de-DE"/>
          </a:p>
        </p:txBody>
      </p:sp>
      <p:sp>
        <p:nvSpPr>
          <p:cNvPr id="9" name="Fußzeilenplatzhalter 2"/>
          <p:cNvSpPr>
            <a:spLocks noGrp="1"/>
          </p:cNvSpPr>
          <p:nvPr>
            <p:ph type="ftr" sz="quarter" idx="11"/>
          </p:nvPr>
        </p:nvSpPr>
        <p:spPr>
          <a:xfrm>
            <a:off x="1941884" y="13266738"/>
            <a:ext cx="20115212" cy="377825"/>
          </a:xfrm>
          <a:prstGeom prst="rect">
            <a:avLst/>
          </a:prstGeom>
        </p:spPr>
        <p:txBody>
          <a:bodyPr/>
          <a:lstStyle>
            <a:lvl1pPr algn="l">
              <a:defRPr sz="1800" dirty="0">
                <a:solidFill>
                  <a:schemeClr val="tx2"/>
                </a:solidFill>
                <a:latin typeface="Arial Narrow" panose="020B0606020202030204" pitchFamily="34" charset="0"/>
              </a:defRPr>
            </a:lvl1pPr>
          </a:lstStyle>
          <a:p>
            <a:pPr>
              <a:defRPr/>
            </a:pPr>
            <a:endParaRPr lang="de-DE"/>
          </a:p>
        </p:txBody>
      </p:sp>
      <p:sp>
        <p:nvSpPr>
          <p:cNvPr id="10" name="Inhaltsplatzhalter 2"/>
          <p:cNvSpPr>
            <a:spLocks noGrp="1"/>
          </p:cNvSpPr>
          <p:nvPr>
            <p:ph idx="1"/>
          </p:nvPr>
        </p:nvSpPr>
        <p:spPr>
          <a:xfrm>
            <a:off x="1894856" y="2969568"/>
            <a:ext cx="7200800" cy="9849495"/>
          </a:xfrm>
          <a:prstGeom prst="rect">
            <a:avLst/>
          </a:prstGeom>
        </p:spPr>
        <p:txBody>
          <a:bodyPr/>
          <a:lstStyle>
            <a:lvl1pPr>
              <a:defRPr sz="4400"/>
            </a:lvl1pPr>
            <a:lvl2pPr marL="654050" indent="-473075">
              <a:buClrTx/>
              <a:buSzPct val="100000"/>
              <a:buFont typeface="Arial" panose="020B0604020202020204" pitchFamily="34" charset="0"/>
              <a:buChar char="•"/>
              <a:defRPr sz="4400"/>
            </a:lvl2pPr>
            <a:lvl3pPr marL="928688" indent="-482600">
              <a:buClrTx/>
              <a:buFont typeface="Arial" panose="020B0604020202020204" pitchFamily="34" charset="0"/>
              <a:buChar char="•"/>
              <a:defRPr sz="4400"/>
            </a:lvl3pPr>
            <a:lvl4pPr marL="1196975" indent="-482600">
              <a:buClrTx/>
              <a:buFont typeface="Arial" panose="020B0604020202020204" pitchFamily="34" charset="0"/>
              <a:buChar char="•"/>
              <a:defRPr sz="4400"/>
            </a:lvl4pPr>
            <a:lvl5pPr marL="1465263" indent="-476250">
              <a:buClrTx/>
              <a:buFont typeface="Arial" panose="020B0604020202020204" pitchFamily="34" charset="0"/>
              <a:buChar char="•"/>
              <a:defRPr sz="44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5340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894856" y="196850"/>
            <a:ext cx="18873787" cy="1439863"/>
          </a:xfrm>
          <a:prstGeom prst="rect">
            <a:avLst/>
          </a:prstGeom>
        </p:spPr>
        <p:txBody>
          <a:bodyPr anchor="b" anchorCtr="0"/>
          <a:lstStyle>
            <a:lvl1pPr>
              <a:defRPr>
                <a:solidFill>
                  <a:schemeClr val="tx1"/>
                </a:solidFill>
              </a:defRPr>
            </a:lvl1pPr>
          </a:lstStyle>
          <a:p>
            <a:r>
              <a:rPr lang="de-DE" dirty="0"/>
              <a:t>Titelmasterformat durch Klicken bearbeiten</a:t>
            </a:r>
          </a:p>
        </p:txBody>
      </p:sp>
      <p:sp>
        <p:nvSpPr>
          <p:cNvPr id="3" name="Inhaltsplatzhalter 2"/>
          <p:cNvSpPr>
            <a:spLocks noGrp="1"/>
          </p:cNvSpPr>
          <p:nvPr>
            <p:ph idx="1"/>
          </p:nvPr>
        </p:nvSpPr>
        <p:spPr>
          <a:xfrm>
            <a:off x="1894856" y="2969568"/>
            <a:ext cx="9937104" cy="9849495"/>
          </a:xfrm>
          <a:prstGeom prst="rect">
            <a:avLst/>
          </a:prstGeom>
        </p:spPr>
        <p:txBody>
          <a:bodyPr/>
          <a:lstStyle>
            <a:lvl1pPr>
              <a:defRPr sz="4400"/>
            </a:lvl1pPr>
            <a:lvl2pPr marL="923925" indent="-742950">
              <a:buClrTx/>
              <a:buSzPct val="100000"/>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2pPr>
            <a:lvl3pPr marL="1189038" indent="-742950">
              <a:buClrTx/>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3pPr>
            <a:lvl4pPr marL="1457325" indent="-742950">
              <a:buClrTx/>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4pPr>
            <a:lvl5pPr marL="1731963" indent="-742950">
              <a:buClrTx/>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5pPr>
          </a:lstStyle>
          <a:p>
            <a:pPr lvl="0"/>
            <a:r>
              <a:rPr lang="de-DE" dirty="0"/>
              <a:t>Textmasterformat bearbeiten</a:t>
            </a:r>
          </a:p>
          <a:p>
            <a:pPr marL="654050" lvl="1" indent="-473075" algn="l" rtl="0" eaLnBrk="0" fontAlgn="base" hangingPunct="0">
              <a:spcBef>
                <a:spcPts val="300"/>
              </a:spcBef>
              <a:spcAft>
                <a:spcPct val="0"/>
              </a:spcAft>
              <a:buClrTx/>
              <a:buSzPct val="100000"/>
              <a:buFont typeface="Arial" panose="020B0604020202020204" pitchFamily="34" charset="0"/>
              <a:buChar char="•"/>
            </a:pPr>
            <a:r>
              <a:rPr lang="de-DE" dirty="0"/>
              <a:t>Zweite Ebene</a:t>
            </a:r>
          </a:p>
          <a:p>
            <a:pPr marL="928688" lvl="2" indent="-482600" algn="l" rtl="0" eaLnBrk="0" fontAlgn="base" hangingPunct="0">
              <a:spcBef>
                <a:spcPts val="300"/>
              </a:spcBef>
              <a:spcAft>
                <a:spcPct val="0"/>
              </a:spcAft>
              <a:buClrTx/>
              <a:buSzPct val="100000"/>
              <a:buFont typeface="Arial" panose="020B0604020202020204" pitchFamily="34" charset="0"/>
              <a:buChar char="•"/>
            </a:pPr>
            <a:r>
              <a:rPr lang="de-DE" dirty="0"/>
              <a:t>Dritte Ebene</a:t>
            </a:r>
          </a:p>
          <a:p>
            <a:pPr marL="1196975" lvl="3" indent="-482600" algn="l" rtl="0" eaLnBrk="0" fontAlgn="base" hangingPunct="0">
              <a:spcBef>
                <a:spcPts val="300"/>
              </a:spcBef>
              <a:spcAft>
                <a:spcPct val="0"/>
              </a:spcAft>
              <a:buClrTx/>
              <a:buSzPct val="100000"/>
              <a:buFont typeface="Arial" panose="020B0604020202020204" pitchFamily="34" charset="0"/>
              <a:buChar char="•"/>
            </a:pPr>
            <a:r>
              <a:rPr lang="de-DE" dirty="0"/>
              <a:t>Vierte Ebene</a:t>
            </a:r>
          </a:p>
          <a:p>
            <a:pPr marL="1465263" lvl="4" indent="-476250" algn="l" rtl="0" eaLnBrk="0" fontAlgn="base" hangingPunct="0">
              <a:spcBef>
                <a:spcPts val="300"/>
              </a:spcBef>
              <a:spcAft>
                <a:spcPct val="0"/>
              </a:spcAft>
              <a:buClrTx/>
              <a:buSzPct val="100000"/>
              <a:buFont typeface="Arial" panose="020B0604020202020204" pitchFamily="34" charset="0"/>
              <a:buChar char="•"/>
            </a:pPr>
            <a:r>
              <a:rPr lang="de-DE" dirty="0"/>
              <a:t>Fünfte Ebene</a:t>
            </a:r>
          </a:p>
        </p:txBody>
      </p:sp>
      <p:sp>
        <p:nvSpPr>
          <p:cNvPr id="4" name="Rectangle 3"/>
          <p:cNvSpPr>
            <a:spLocks noGrp="1"/>
          </p:cNvSpPr>
          <p:nvPr>
            <p:ph type="sldNum" sz="quarter" idx="10"/>
          </p:nvPr>
        </p:nvSpPr>
        <p:spPr>
          <a:xfrm>
            <a:off x="22176000" y="13320000"/>
            <a:ext cx="1836000" cy="216000"/>
          </a:xfrm>
          <a:prstGeom prst="rect">
            <a:avLst/>
          </a:prstGeom>
        </p:spPr>
        <p:txBody>
          <a:bodyPr/>
          <a:lstStyle>
            <a:lvl1pPr>
              <a:defRPr/>
            </a:lvl1pPr>
          </a:lstStyle>
          <a:p>
            <a:pPr>
              <a:defRPr/>
            </a:pPr>
            <a:fld id="{8ABCFAEF-18FE-4467-835D-533D5CCB0C34}" type="slidenum">
              <a:rPr lang="de-DE" altLang="de-DE" smtClean="0"/>
              <a:pPr>
                <a:defRPr/>
              </a:pPr>
              <a:t>‹Nr.›</a:t>
            </a:fld>
            <a:endParaRPr lang="de-DE" altLang="de-DE" dirty="0"/>
          </a:p>
        </p:txBody>
      </p:sp>
      <p:sp>
        <p:nvSpPr>
          <p:cNvPr id="6" name="Inhaltsplatzhalter 2"/>
          <p:cNvSpPr>
            <a:spLocks noGrp="1"/>
          </p:cNvSpPr>
          <p:nvPr>
            <p:ph idx="12"/>
          </p:nvPr>
        </p:nvSpPr>
        <p:spPr>
          <a:xfrm>
            <a:off x="12408024" y="2969568"/>
            <a:ext cx="9937104" cy="9849495"/>
          </a:xfrm>
          <a:prstGeom prst="rect">
            <a:avLst/>
          </a:prstGeom>
        </p:spPr>
        <p:txBody>
          <a:bodyPr/>
          <a:lstStyle>
            <a:lvl1pPr>
              <a:defRPr sz="4400"/>
            </a:lvl1pPr>
            <a:lvl2pPr marL="654050" indent="-473075">
              <a:buClrTx/>
              <a:buSzPct val="100000"/>
              <a:buFont typeface="Arial" panose="020B0604020202020204" pitchFamily="34" charset="0"/>
              <a:buChar char="•"/>
              <a:defRPr sz="4400"/>
            </a:lvl2pPr>
            <a:lvl3pPr marL="928688" indent="-482600">
              <a:buClrTx/>
              <a:buFont typeface="Arial" panose="020B0604020202020204" pitchFamily="34" charset="0"/>
              <a:buChar char="•"/>
              <a:defRPr sz="4400"/>
            </a:lvl3pPr>
            <a:lvl4pPr marL="1196975" indent="-482600">
              <a:buClrTx/>
              <a:buFont typeface="Arial" panose="020B0604020202020204" pitchFamily="34" charset="0"/>
              <a:buChar char="•"/>
              <a:defRPr sz="4400"/>
            </a:lvl4pPr>
            <a:lvl5pPr marL="1465263" indent="-476250">
              <a:buClrTx/>
              <a:buFont typeface="Arial" panose="020B0604020202020204" pitchFamily="34" charset="0"/>
              <a:buChar char="•"/>
              <a:defRPr sz="44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2"/>
          <p:cNvSpPr>
            <a:spLocks noGrp="1"/>
          </p:cNvSpPr>
          <p:nvPr>
            <p:ph type="ftr" sz="quarter" idx="11"/>
          </p:nvPr>
        </p:nvSpPr>
        <p:spPr>
          <a:xfrm>
            <a:off x="1941884" y="13266738"/>
            <a:ext cx="20115212" cy="377825"/>
          </a:xfrm>
          <a:prstGeom prst="rect">
            <a:avLst/>
          </a:prstGeom>
        </p:spPr>
        <p:txBody>
          <a:bodyPr/>
          <a:lstStyle>
            <a:lvl1pPr algn="l">
              <a:defRPr sz="1800" dirty="0">
                <a:solidFill>
                  <a:schemeClr val="tx2"/>
                </a:solidFill>
                <a:latin typeface="Arial Narrow" panose="020B0606020202030204" pitchFamily="34" charset="0"/>
              </a:defRPr>
            </a:lvl1pPr>
          </a:lstStyle>
          <a:p>
            <a:pPr>
              <a:defRPr/>
            </a:pPr>
            <a:endParaRPr lang="de-DE"/>
          </a:p>
        </p:txBody>
      </p:sp>
    </p:spTree>
    <p:extLst>
      <p:ext uri="{BB962C8B-B14F-4D97-AF65-F5344CB8AC3E}">
        <p14:creationId xmlns:p14="http://schemas.microsoft.com/office/powerpoint/2010/main" val="6568924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5" name="Rectangle 3"/>
          <p:cNvSpPr txBox="1">
            <a:spLocks/>
          </p:cNvSpPr>
          <p:nvPr userDrawn="1"/>
        </p:nvSpPr>
        <p:spPr bwMode="auto">
          <a:xfrm>
            <a:off x="8767763" y="6669088"/>
            <a:ext cx="182562"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defPPr>
              <a:defRPr lang="de-DE"/>
            </a:defPPr>
            <a:lvl1pPr algn="r" rtl="0" eaLnBrk="1" fontAlgn="base" hangingPunct="0">
              <a:spcBef>
                <a:spcPct val="0"/>
              </a:spcBef>
              <a:spcAft>
                <a:spcPct val="0"/>
              </a:spcAft>
              <a:defRPr sz="1000" kern="1200" smtClean="0">
                <a:solidFill>
                  <a:srgbClr val="004F8F"/>
                </a:solidFill>
                <a:latin typeface="+mj-lt"/>
                <a:ea typeface="Georgia" panose="02040502050405020303" pitchFamily="18" charset="0"/>
                <a:cs typeface="+mn-cs"/>
                <a:sym typeface="Arial" panose="020B0604020202020204" pitchFamily="34" charset="0"/>
              </a:defRPr>
            </a:lvl1pPr>
            <a:lvl2pPr marL="4572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2pPr>
            <a:lvl3pPr marL="9144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3pPr>
            <a:lvl4pPr marL="13716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4pPr>
            <a:lvl5pPr marL="18288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5pPr>
            <a:lvl6pPr marL="22860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6pPr>
            <a:lvl7pPr marL="27432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7pPr>
            <a:lvl8pPr marL="32004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8pPr>
            <a:lvl9pPr marL="36576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9pPr>
          </a:lstStyle>
          <a:p>
            <a:pPr>
              <a:defRPr/>
            </a:pPr>
            <a:endParaRPr lang="de-DE" altLang="de-DE" dirty="0"/>
          </a:p>
        </p:txBody>
      </p:sp>
      <p:sp>
        <p:nvSpPr>
          <p:cNvPr id="6" name="Rectangle 1"/>
          <p:cNvSpPr>
            <a:spLocks/>
          </p:cNvSpPr>
          <p:nvPr userDrawn="1"/>
        </p:nvSpPr>
        <p:spPr bwMode="auto">
          <a:xfrm>
            <a:off x="152400" y="13338175"/>
            <a:ext cx="107721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1pPr>
            <a:lvl2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2pPr>
            <a:lvl3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3pPr>
            <a:lvl4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4pPr>
            <a:lvl5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5pPr>
            <a:lvl6pPr marL="457200" indent="1828800" defTabSz="457200" fontAlgn="base" hangingPunct="0">
              <a:spcBef>
                <a:spcPct val="0"/>
              </a:spcBef>
              <a:spcAft>
                <a:spcPct val="0"/>
              </a:spcAft>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6pPr>
            <a:lvl7pPr marL="914400" indent="1828800" defTabSz="457200" fontAlgn="base" hangingPunct="0">
              <a:spcBef>
                <a:spcPct val="0"/>
              </a:spcBef>
              <a:spcAft>
                <a:spcPct val="0"/>
              </a:spcAft>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7pPr>
            <a:lvl8pPr marL="1371600" indent="1828800" defTabSz="457200" fontAlgn="base" hangingPunct="0">
              <a:spcBef>
                <a:spcPct val="0"/>
              </a:spcBef>
              <a:spcAft>
                <a:spcPct val="0"/>
              </a:spcAft>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8pPr>
            <a:lvl9pPr marL="1828800" indent="1828800" defTabSz="457200" fontAlgn="base" hangingPunct="0">
              <a:spcBef>
                <a:spcPct val="0"/>
              </a:spcBef>
              <a:spcAft>
                <a:spcPct val="0"/>
              </a:spcAft>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9pPr>
          </a:lstStyle>
          <a:p>
            <a:pPr eaLnBrk="1">
              <a:defRPr/>
            </a:pPr>
            <a:fld id="{B1653117-B3F9-4AC9-9C1A-504184EEB33D}" type="datetime4">
              <a:rPr lang="de-DE" altLang="de-DE" sz="1800" smtClean="0">
                <a:solidFill>
                  <a:srgbClr val="00618F"/>
                </a:solidFill>
                <a:latin typeface="+mj-lt"/>
              </a:rPr>
              <a:pPr eaLnBrk="1">
                <a:defRPr/>
              </a:pPr>
              <a:t>18. September 2020</a:t>
            </a:fld>
            <a:endParaRPr lang="de-DE" altLang="de-DE" sz="1800" dirty="0">
              <a:solidFill>
                <a:srgbClr val="00618F"/>
              </a:solidFill>
              <a:latin typeface="+mj-lt"/>
            </a:endParaRPr>
          </a:p>
        </p:txBody>
      </p:sp>
      <p:sp>
        <p:nvSpPr>
          <p:cNvPr id="9" name="Rectangle 3"/>
          <p:cNvSpPr>
            <a:spLocks noGrp="1"/>
          </p:cNvSpPr>
          <p:nvPr>
            <p:ph type="sldNum" sz="quarter" idx="4"/>
          </p:nvPr>
        </p:nvSpPr>
        <p:spPr>
          <a:xfrm>
            <a:off x="22176000" y="13320000"/>
            <a:ext cx="1836000" cy="216000"/>
          </a:xfrm>
          <a:prstGeom prst="rect">
            <a:avLst/>
          </a:prstGeom>
        </p:spPr>
        <p:txBody>
          <a:bodyPr/>
          <a:lstStyle>
            <a:lvl1pPr algn="r">
              <a:defRPr sz="1800">
                <a:solidFill>
                  <a:schemeClr val="tx1"/>
                </a:solidFill>
                <a:latin typeface="+mn-lt"/>
              </a:defRPr>
            </a:lvl1pPr>
          </a:lstStyle>
          <a:p>
            <a:pPr>
              <a:defRPr/>
            </a:pPr>
            <a:fld id="{67001AD2-8E33-460C-B366-F9F101126BF9}" type="slidenum">
              <a:rPr lang="de-DE" altLang="de-DE" smtClean="0"/>
              <a:pPr>
                <a:defRPr/>
              </a:pPr>
              <a:t>‹Nr.›</a:t>
            </a:fld>
            <a:endParaRPr lang="de-DE" altLang="de-DE" dirty="0"/>
          </a:p>
        </p:txBody>
      </p:sp>
      <p:sp>
        <p:nvSpPr>
          <p:cNvPr id="10" name="Fußzeilenplatzhalter 2"/>
          <p:cNvSpPr>
            <a:spLocks noGrp="1"/>
          </p:cNvSpPr>
          <p:nvPr>
            <p:ph type="ftr" sz="quarter" idx="3"/>
          </p:nvPr>
        </p:nvSpPr>
        <p:spPr>
          <a:xfrm>
            <a:off x="1941884" y="13266738"/>
            <a:ext cx="20115212" cy="377825"/>
          </a:xfrm>
          <a:prstGeom prst="rect">
            <a:avLst/>
          </a:prstGeom>
        </p:spPr>
        <p:txBody>
          <a:bodyPr/>
          <a:lstStyle>
            <a:lvl1pPr algn="l">
              <a:defRPr sz="1800" dirty="0">
                <a:solidFill>
                  <a:schemeClr val="tx2"/>
                </a:solidFill>
                <a:latin typeface="Arial Narrow" panose="020B0606020202030204" pitchFamily="34" charset="0"/>
              </a:defRPr>
            </a:lvl1pPr>
          </a:lstStyle>
          <a:p>
            <a:pPr>
              <a:defRPr/>
            </a:pPr>
            <a:endParaRPr lang="de-DE" dirty="0"/>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906" r:id="rId3"/>
    <p:sldLayoutId id="2147483905" r:id="rId4"/>
  </p:sldLayoutIdLst>
  <p:hf hdr="0" dt="0"/>
  <p:txStyles>
    <p:titleStyle>
      <a:lvl1pPr algn="l" rtl="0" eaLnBrk="0" fontAlgn="base" hangingPunct="0">
        <a:spcBef>
          <a:spcPct val="0"/>
        </a:spcBef>
        <a:spcAft>
          <a:spcPct val="0"/>
        </a:spcAft>
        <a:defRPr sz="4400" kern="1200">
          <a:solidFill>
            <a:srgbClr val="004F8F"/>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p:titleStyle>
    <p:bodyStyle>
      <a:lvl1pPr marL="342900" indent="-342900" algn="l" rtl="0" eaLnBrk="0" fontAlgn="base" hangingPunct="0">
        <a:spcBef>
          <a:spcPts val="300"/>
        </a:spcBef>
        <a:spcAft>
          <a:spcPct val="0"/>
        </a:spcAft>
        <a:defRPr sz="4400" kern="1200">
          <a:solidFill>
            <a:srgbClr val="000000"/>
          </a:solidFill>
          <a:latin typeface="Arial Narrow" panose="020B0606020202030204" pitchFamily="34" charset="0"/>
          <a:ea typeface="+mn-ea"/>
          <a:cs typeface="+mn-cs"/>
          <a:sym typeface="Arial" panose="020B0604020202020204" pitchFamily="34" charset="0"/>
        </a:defRPr>
      </a:lvl1pPr>
      <a:lvl2pPr marL="654050" indent="-473075" algn="l" rtl="0" eaLnBrk="0" fontAlgn="base" hangingPunct="0">
        <a:spcBef>
          <a:spcPts val="300"/>
        </a:spcBef>
        <a:spcAft>
          <a:spcPct val="0"/>
        </a:spcAft>
        <a:buSzPct val="100000"/>
        <a:buChar char="•"/>
        <a:defRPr sz="4400" kern="1200">
          <a:solidFill>
            <a:srgbClr val="000000"/>
          </a:solidFill>
          <a:latin typeface="Arial Narrow" panose="020B0606020202030204" pitchFamily="34" charset="0"/>
          <a:ea typeface="+mn-ea"/>
          <a:cs typeface="+mn-cs"/>
          <a:sym typeface="Arial" panose="020B0604020202020204" pitchFamily="34" charset="0"/>
        </a:defRPr>
      </a:lvl2pPr>
      <a:lvl3pPr marL="928688" indent="-482600" algn="l" rtl="0" eaLnBrk="0" fontAlgn="base" hangingPunct="0">
        <a:spcBef>
          <a:spcPts val="300"/>
        </a:spcBef>
        <a:spcAft>
          <a:spcPct val="0"/>
        </a:spcAft>
        <a:buSzPct val="100000"/>
        <a:buChar char="–"/>
        <a:defRPr sz="4400" kern="1200">
          <a:solidFill>
            <a:srgbClr val="000000"/>
          </a:solidFill>
          <a:latin typeface="Arial Narrow" panose="020B0606020202030204" pitchFamily="34" charset="0"/>
          <a:ea typeface="+mn-ea"/>
          <a:cs typeface="+mn-cs"/>
          <a:sym typeface="Arial" panose="020B0604020202020204" pitchFamily="34" charset="0"/>
        </a:defRPr>
      </a:lvl3pPr>
      <a:lvl4pPr marL="1196975" indent="-482600" algn="l" rtl="0" eaLnBrk="0" fontAlgn="base" hangingPunct="0">
        <a:spcBef>
          <a:spcPts val="300"/>
        </a:spcBef>
        <a:spcAft>
          <a:spcPct val="0"/>
        </a:spcAft>
        <a:buSzPct val="100000"/>
        <a:buChar char="–"/>
        <a:defRPr sz="4400" kern="1200">
          <a:solidFill>
            <a:srgbClr val="000000"/>
          </a:solidFill>
          <a:latin typeface="Arial Narrow" panose="020B0606020202030204" pitchFamily="34" charset="0"/>
          <a:ea typeface="+mn-ea"/>
          <a:cs typeface="+mn-cs"/>
          <a:sym typeface="Arial" panose="020B0604020202020204" pitchFamily="34" charset="0"/>
        </a:defRPr>
      </a:lvl4pPr>
      <a:lvl5pPr marL="1465263" indent="-476250" algn="l" rtl="0" eaLnBrk="0" fontAlgn="base" hangingPunct="0">
        <a:spcBef>
          <a:spcPts val="300"/>
        </a:spcBef>
        <a:spcAft>
          <a:spcPct val="0"/>
        </a:spcAft>
        <a:buSzPct val="100000"/>
        <a:buChar char="–"/>
        <a:defRPr sz="4400" kern="1200">
          <a:solidFill>
            <a:srgbClr val="000000"/>
          </a:solidFill>
          <a:latin typeface="Arial Narrow" panose="020B0606020202030204" pitchFamily="34" charset="0"/>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6">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p:cNvSpPr>
          <p:nvPr userDrawn="1"/>
        </p:nvSpPr>
        <p:spPr bwMode="auto">
          <a:xfrm>
            <a:off x="8767763" y="6669088"/>
            <a:ext cx="182562"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defPPr>
              <a:defRPr lang="de-DE"/>
            </a:defPPr>
            <a:lvl1pPr algn="r" rtl="0" eaLnBrk="1" fontAlgn="base" hangingPunct="0">
              <a:spcBef>
                <a:spcPct val="0"/>
              </a:spcBef>
              <a:spcAft>
                <a:spcPct val="0"/>
              </a:spcAft>
              <a:defRPr sz="1000" kern="1200" smtClean="0">
                <a:solidFill>
                  <a:srgbClr val="004F8F"/>
                </a:solidFill>
                <a:latin typeface="+mj-lt"/>
                <a:ea typeface="Georgia" panose="02040502050405020303" pitchFamily="18" charset="0"/>
                <a:cs typeface="+mn-cs"/>
                <a:sym typeface="Arial" panose="020B0604020202020204" pitchFamily="34" charset="0"/>
              </a:defRPr>
            </a:lvl1pPr>
            <a:lvl2pPr marL="4572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2pPr>
            <a:lvl3pPr marL="9144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3pPr>
            <a:lvl4pPr marL="13716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4pPr>
            <a:lvl5pPr marL="1828800" algn="l" rtl="0" eaLnBrk="0" fontAlgn="base" hangingPunct="0">
              <a:spcBef>
                <a:spcPct val="0"/>
              </a:spcBef>
              <a:spcAft>
                <a:spcPct val="0"/>
              </a:spcAft>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5pPr>
            <a:lvl6pPr marL="22860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6pPr>
            <a:lvl7pPr marL="27432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7pPr>
            <a:lvl8pPr marL="32004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8pPr>
            <a:lvl9pPr marL="3657600" algn="l" defTabSz="914400" rtl="0" eaLnBrk="1" latinLnBrk="0" hangingPunct="1">
              <a:defRPr sz="2800" kern="12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9pPr>
          </a:lstStyle>
          <a:p>
            <a:pPr>
              <a:defRPr/>
            </a:pPr>
            <a:endParaRPr lang="de-DE" altLang="de-DE" dirty="0"/>
          </a:p>
        </p:txBody>
      </p:sp>
      <p:sp>
        <p:nvSpPr>
          <p:cNvPr id="6" name="Rectangle 1"/>
          <p:cNvSpPr>
            <a:spLocks/>
          </p:cNvSpPr>
          <p:nvPr userDrawn="1"/>
        </p:nvSpPr>
        <p:spPr bwMode="auto">
          <a:xfrm>
            <a:off x="152400" y="13338175"/>
            <a:ext cx="107721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1pPr>
            <a:lvl2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2pPr>
            <a:lvl3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3pPr>
            <a:lvl4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4pPr>
            <a:lvl5pPr defTabSz="457200">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5pPr>
            <a:lvl6pPr marL="457200" indent="1828800" defTabSz="457200" fontAlgn="base" hangingPunct="0">
              <a:spcBef>
                <a:spcPct val="0"/>
              </a:spcBef>
              <a:spcAft>
                <a:spcPct val="0"/>
              </a:spcAft>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6pPr>
            <a:lvl7pPr marL="914400" indent="1828800" defTabSz="457200" fontAlgn="base" hangingPunct="0">
              <a:spcBef>
                <a:spcPct val="0"/>
              </a:spcBef>
              <a:spcAft>
                <a:spcPct val="0"/>
              </a:spcAft>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7pPr>
            <a:lvl8pPr marL="1371600" indent="1828800" defTabSz="457200" fontAlgn="base" hangingPunct="0">
              <a:spcBef>
                <a:spcPct val="0"/>
              </a:spcBef>
              <a:spcAft>
                <a:spcPct val="0"/>
              </a:spcAft>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8pPr>
            <a:lvl9pPr marL="1828800" indent="1828800" defTabSz="457200" fontAlgn="base" hangingPunct="0">
              <a:spcBef>
                <a:spcPct val="0"/>
              </a:spcBef>
              <a:spcAft>
                <a:spcPct val="0"/>
              </a:spcAft>
              <a:defRPr sz="1400">
                <a:solidFill>
                  <a:srgbClr val="004F8F"/>
                </a:solidFill>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lvl9pPr>
          </a:lstStyle>
          <a:p>
            <a:pPr eaLnBrk="1">
              <a:defRPr/>
            </a:pPr>
            <a:fld id="{B1653117-B3F9-4AC9-9C1A-504184EEB33D}" type="datetime4">
              <a:rPr lang="de-DE" altLang="de-DE" sz="1800" smtClean="0">
                <a:solidFill>
                  <a:srgbClr val="00618F"/>
                </a:solidFill>
                <a:latin typeface="+mj-lt"/>
              </a:rPr>
              <a:pPr eaLnBrk="1">
                <a:defRPr/>
              </a:pPr>
              <a:t>18. September 2020</a:t>
            </a:fld>
            <a:endParaRPr lang="de-DE" altLang="de-DE" sz="1800" dirty="0">
              <a:solidFill>
                <a:srgbClr val="00618F"/>
              </a:solidFill>
              <a:latin typeface="+mj-lt"/>
            </a:endParaRPr>
          </a:p>
        </p:txBody>
      </p:sp>
      <p:sp>
        <p:nvSpPr>
          <p:cNvPr id="9" name="Rectangle 3"/>
          <p:cNvSpPr>
            <a:spLocks noGrp="1"/>
          </p:cNvSpPr>
          <p:nvPr>
            <p:ph type="sldNum" sz="quarter" idx="4"/>
          </p:nvPr>
        </p:nvSpPr>
        <p:spPr>
          <a:xfrm>
            <a:off x="22176000" y="13319999"/>
            <a:ext cx="1836000" cy="214852"/>
          </a:xfrm>
          <a:prstGeom prst="rect">
            <a:avLst/>
          </a:prstGeom>
        </p:spPr>
        <p:txBody>
          <a:bodyPr/>
          <a:lstStyle>
            <a:lvl1pPr algn="r">
              <a:defRPr sz="1800">
                <a:solidFill>
                  <a:schemeClr val="tx1"/>
                </a:solidFill>
                <a:latin typeface="+mn-lt"/>
              </a:defRPr>
            </a:lvl1pPr>
          </a:lstStyle>
          <a:p>
            <a:pPr>
              <a:defRPr/>
            </a:pPr>
            <a:fld id="{67001AD2-8E33-460C-B366-F9F101126BF9}" type="slidenum">
              <a:rPr lang="de-DE" altLang="de-DE" smtClean="0"/>
              <a:pPr>
                <a:defRPr/>
              </a:pPr>
              <a:t>‹Nr.›</a:t>
            </a:fld>
            <a:endParaRPr lang="de-DE" altLang="de-DE" dirty="0"/>
          </a:p>
        </p:txBody>
      </p:sp>
      <p:sp>
        <p:nvSpPr>
          <p:cNvPr id="10" name="Fußzeilenplatzhalter 2"/>
          <p:cNvSpPr>
            <a:spLocks noGrp="1"/>
          </p:cNvSpPr>
          <p:nvPr>
            <p:ph type="ftr" sz="quarter" idx="3"/>
          </p:nvPr>
        </p:nvSpPr>
        <p:spPr>
          <a:xfrm>
            <a:off x="1941884" y="13266738"/>
            <a:ext cx="20115212" cy="377825"/>
          </a:xfrm>
          <a:prstGeom prst="rect">
            <a:avLst/>
          </a:prstGeom>
        </p:spPr>
        <p:txBody>
          <a:bodyPr/>
          <a:lstStyle>
            <a:lvl1pPr algn="l">
              <a:defRPr sz="1800" dirty="0">
                <a:solidFill>
                  <a:schemeClr val="tx2"/>
                </a:solidFill>
                <a:latin typeface="Arial Narrow" panose="020B0606020202030204" pitchFamily="34" charset="0"/>
              </a:defRPr>
            </a:lvl1pPr>
          </a:lstStyle>
          <a:p>
            <a:pPr>
              <a:defRPr/>
            </a:pPr>
            <a:endParaRPr lang="de-DE" dirty="0"/>
          </a:p>
        </p:txBody>
      </p:sp>
    </p:spTree>
    <p:extLst>
      <p:ext uri="{BB962C8B-B14F-4D97-AF65-F5344CB8AC3E}">
        <p14:creationId xmlns:p14="http://schemas.microsoft.com/office/powerpoint/2010/main" val="1284560274"/>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5" r:id="rId3"/>
    <p:sldLayoutId id="2147483914" r:id="rId4"/>
  </p:sldLayoutIdLst>
  <p:hf hdr="0" dt="0"/>
  <p:txStyles>
    <p:titleStyle>
      <a:lvl1pPr algn="l" rtl="0" eaLnBrk="0" fontAlgn="base" hangingPunct="0">
        <a:spcBef>
          <a:spcPct val="0"/>
        </a:spcBef>
        <a:spcAft>
          <a:spcPct val="0"/>
        </a:spcAft>
        <a:defRPr sz="4400" kern="1200">
          <a:solidFill>
            <a:srgbClr val="004F8F"/>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p:titleStyle>
    <p:bodyStyle>
      <a:lvl1pPr marL="342900" indent="-342900" algn="l" rtl="0" eaLnBrk="0" fontAlgn="base" hangingPunct="0">
        <a:spcBef>
          <a:spcPts val="300"/>
        </a:spcBef>
        <a:spcAft>
          <a:spcPct val="0"/>
        </a:spcAft>
        <a:defRPr sz="4400" kern="1200">
          <a:solidFill>
            <a:srgbClr val="000000"/>
          </a:solidFill>
          <a:latin typeface="Arial Narrow" panose="020B0606020202030204" pitchFamily="34" charset="0"/>
          <a:ea typeface="+mn-ea"/>
          <a:cs typeface="+mn-cs"/>
          <a:sym typeface="Arial" panose="020B0604020202020204" pitchFamily="34" charset="0"/>
        </a:defRPr>
      </a:lvl1pPr>
      <a:lvl2pPr marL="654050" indent="-473075" algn="l" rtl="0" eaLnBrk="0" fontAlgn="base" hangingPunct="0">
        <a:spcBef>
          <a:spcPts val="300"/>
        </a:spcBef>
        <a:spcAft>
          <a:spcPct val="0"/>
        </a:spcAft>
        <a:buSzPct val="100000"/>
        <a:buChar char="•"/>
        <a:defRPr sz="4400" kern="1200">
          <a:solidFill>
            <a:srgbClr val="000000"/>
          </a:solidFill>
          <a:latin typeface="Arial Narrow" panose="020B0606020202030204" pitchFamily="34" charset="0"/>
          <a:ea typeface="+mn-ea"/>
          <a:cs typeface="+mn-cs"/>
          <a:sym typeface="Arial" panose="020B0604020202020204" pitchFamily="34" charset="0"/>
        </a:defRPr>
      </a:lvl2pPr>
      <a:lvl3pPr marL="928688" indent="-482600" algn="l" rtl="0" eaLnBrk="0" fontAlgn="base" hangingPunct="0">
        <a:spcBef>
          <a:spcPts val="300"/>
        </a:spcBef>
        <a:spcAft>
          <a:spcPct val="0"/>
        </a:spcAft>
        <a:buSzPct val="100000"/>
        <a:buChar char="–"/>
        <a:defRPr sz="4400" kern="1200">
          <a:solidFill>
            <a:srgbClr val="000000"/>
          </a:solidFill>
          <a:latin typeface="Arial Narrow" panose="020B0606020202030204" pitchFamily="34" charset="0"/>
          <a:ea typeface="+mn-ea"/>
          <a:cs typeface="+mn-cs"/>
          <a:sym typeface="Arial" panose="020B0604020202020204" pitchFamily="34" charset="0"/>
        </a:defRPr>
      </a:lvl3pPr>
      <a:lvl4pPr marL="1196975" indent="-482600" algn="l" rtl="0" eaLnBrk="0" fontAlgn="base" hangingPunct="0">
        <a:spcBef>
          <a:spcPts val="300"/>
        </a:spcBef>
        <a:spcAft>
          <a:spcPct val="0"/>
        </a:spcAft>
        <a:buSzPct val="100000"/>
        <a:buChar char="–"/>
        <a:defRPr sz="4400" kern="1200">
          <a:solidFill>
            <a:srgbClr val="000000"/>
          </a:solidFill>
          <a:latin typeface="Arial Narrow" panose="020B0606020202030204" pitchFamily="34" charset="0"/>
          <a:ea typeface="+mn-ea"/>
          <a:cs typeface="+mn-cs"/>
          <a:sym typeface="Arial" panose="020B0604020202020204" pitchFamily="34" charset="0"/>
        </a:defRPr>
      </a:lvl4pPr>
      <a:lvl5pPr marL="1465263" indent="-476250" algn="l" rtl="0" eaLnBrk="0" fontAlgn="base" hangingPunct="0">
        <a:spcBef>
          <a:spcPts val="300"/>
        </a:spcBef>
        <a:spcAft>
          <a:spcPct val="0"/>
        </a:spcAft>
        <a:buSzPct val="100000"/>
        <a:buChar char="–"/>
        <a:defRPr sz="4400" kern="1200">
          <a:solidFill>
            <a:srgbClr val="000000"/>
          </a:solidFill>
          <a:latin typeface="Arial Narrow" panose="020B0606020202030204" pitchFamily="34" charset="0"/>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30.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r9TzCc8Z_N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9.png"/><Relationship Id="rId5" Type="http://schemas.openxmlformats.org/officeDocument/2006/relationships/hyperlink" Target="https://www.youtube.com/watch?v=r9TzCc8Z_N0" TargetMode="External"/><Relationship Id="rId4" Type="http://schemas.openxmlformats.org/officeDocument/2006/relationships/notesSlide" Target="../notesSlides/notesSlide13.xml"/></Relationships>
</file>

<file path=ppt/slides/_rels/slide64.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0.jpeg"/><Relationship Id="rId7" Type="http://schemas.openxmlformats.org/officeDocument/2006/relationships/image" Target="../media/image12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3.jpeg"/><Relationship Id="rId11" Type="http://schemas.openxmlformats.org/officeDocument/2006/relationships/image" Target="../media/image115.jpeg"/><Relationship Id="rId5" Type="http://schemas.openxmlformats.org/officeDocument/2006/relationships/image" Target="../media/image122.jpeg"/><Relationship Id="rId10" Type="http://schemas.openxmlformats.org/officeDocument/2006/relationships/image" Target="../media/image127.jpeg"/><Relationship Id="rId4" Type="http://schemas.openxmlformats.org/officeDocument/2006/relationships/image" Target="../media/image121.jpeg"/><Relationship Id="rId9" Type="http://schemas.openxmlformats.org/officeDocument/2006/relationships/image" Target="../media/image126.jpe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5.jpeg"/><Relationship Id="rId4" Type="http://schemas.openxmlformats.org/officeDocument/2006/relationships/image" Target="../media/image128.png"/></Relationships>
</file>

<file path=ppt/slides/_rels/slide6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0.jpg"/></Relationships>
</file>

<file path=ppt/slides/_rels/slide6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1.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Subway Station Hazard </a:t>
            </a:r>
            <a:r>
              <a:rPr lang="de-DE" dirty="0" err="1"/>
              <a:t>Detection</a:t>
            </a:r>
            <a:endParaRPr lang="de-DE" dirty="0"/>
          </a:p>
        </p:txBody>
      </p:sp>
      <p:sp>
        <p:nvSpPr>
          <p:cNvPr id="3" name="Untertitel 2"/>
          <p:cNvSpPr>
            <a:spLocks noGrp="1"/>
          </p:cNvSpPr>
          <p:nvPr>
            <p:ph type="subTitle" idx="1"/>
          </p:nvPr>
        </p:nvSpPr>
        <p:spPr/>
        <p:txBody>
          <a:bodyPr/>
          <a:lstStyle/>
          <a:p>
            <a:r>
              <a:rPr lang="de-DE" dirty="0"/>
              <a:t>Project </a:t>
            </a:r>
            <a:r>
              <a:rPr lang="de-DE" dirty="0" err="1"/>
              <a:t>Presentation</a:t>
            </a:r>
            <a:endParaRPr lang="de-DE" dirty="0"/>
          </a:p>
          <a:p>
            <a:r>
              <a:rPr lang="de-DE" dirty="0"/>
              <a:t>Module: Systems Engineering </a:t>
            </a:r>
            <a:r>
              <a:rPr lang="de-DE" dirty="0" err="1"/>
              <a:t>Meets</a:t>
            </a:r>
            <a:r>
              <a:rPr lang="de-DE" dirty="0"/>
              <a:t> Life Sciences II </a:t>
            </a:r>
            <a:r>
              <a:rPr lang="de-DE" dirty="0" err="1"/>
              <a:t>SoSe</a:t>
            </a:r>
            <a:r>
              <a:rPr lang="de-DE" dirty="0"/>
              <a:t> 2020</a:t>
            </a:r>
          </a:p>
          <a:p>
            <a:r>
              <a:rPr lang="de-DE" dirty="0"/>
              <a:t>Supervisors: Prof. V. Ramesh, Dr. M. Rammensee</a:t>
            </a:r>
          </a:p>
        </p:txBody>
      </p:sp>
      <p:sp>
        <p:nvSpPr>
          <p:cNvPr id="4" name="Textplatzhalter 3"/>
          <p:cNvSpPr>
            <a:spLocks noGrp="1"/>
          </p:cNvSpPr>
          <p:nvPr>
            <p:ph type="body" sz="quarter" idx="12"/>
          </p:nvPr>
        </p:nvSpPr>
        <p:spPr/>
        <p:txBody>
          <a:bodyPr/>
          <a:lstStyle/>
          <a:p>
            <a:r>
              <a:rPr lang="de-DE" dirty="0"/>
              <a:t>Pascal Fischer, Felix Hoffmann, Edis </a:t>
            </a:r>
            <a:r>
              <a:rPr lang="de-DE" dirty="0" err="1"/>
              <a:t>Kurtanovic</a:t>
            </a:r>
            <a:r>
              <a:rPr lang="de-DE" dirty="0"/>
              <a:t>, Martin Ludwig, Alen Smajic</a:t>
            </a:r>
          </a:p>
        </p:txBody>
      </p:sp>
    </p:spTree>
    <p:extLst>
      <p:ext uri="{BB962C8B-B14F-4D97-AF65-F5344CB8AC3E}">
        <p14:creationId xmlns:p14="http://schemas.microsoft.com/office/powerpoint/2010/main" val="4063216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98583B5-A45B-4587-8040-85B2DC5BAD47}"/>
              </a:ext>
            </a:extLst>
          </p:cNvPr>
          <p:cNvSpPr>
            <a:spLocks noGrp="1"/>
          </p:cNvSpPr>
          <p:nvPr>
            <p:ph type="ftr" sz="quarter" idx="11"/>
          </p:nvPr>
        </p:nvSpPr>
        <p:spPr/>
        <p:txBody>
          <a:bodyPr/>
          <a:lstStyle/>
          <a:p>
            <a:pPr>
              <a:defRPr/>
            </a:pPr>
            <a:r>
              <a:rPr lang="de-DE" dirty="0"/>
              <a:t>Edis </a:t>
            </a:r>
            <a:r>
              <a:rPr lang="de-DE" dirty="0" err="1"/>
              <a:t>Kurtanovic</a:t>
            </a:r>
            <a:endParaRPr lang="de-DE" dirty="0"/>
          </a:p>
        </p:txBody>
      </p:sp>
      <p:sp>
        <p:nvSpPr>
          <p:cNvPr id="3" name="Inhaltsplatzhalter 2">
            <a:extLst>
              <a:ext uri="{FF2B5EF4-FFF2-40B4-BE49-F238E27FC236}">
                <a16:creationId xmlns:a16="http://schemas.microsoft.com/office/drawing/2014/main" id="{048B0D6D-B83C-4B9C-93F5-5F87FF2AEE72}"/>
              </a:ext>
            </a:extLst>
          </p:cNvPr>
          <p:cNvSpPr>
            <a:spLocks noGrp="1"/>
          </p:cNvSpPr>
          <p:nvPr>
            <p:ph idx="12"/>
          </p:nvPr>
        </p:nvSpPr>
        <p:spPr/>
        <p:txBody>
          <a:bodyPr/>
          <a:lstStyle/>
          <a:p>
            <a:pPr marL="571500" indent="-571500">
              <a:buFont typeface="Arial" panose="020B0604020202020204" pitchFamily="34" charset="0"/>
              <a:buChar char="•"/>
            </a:pPr>
            <a:r>
              <a:rPr lang="en-US" b="1" dirty="0"/>
              <a:t>Subway Hazard Detection System</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proactive use of existing camera structure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de-DE" dirty="0"/>
              <a:t>potential </a:t>
            </a:r>
            <a:r>
              <a:rPr lang="en-US" dirty="0"/>
              <a:t>danger &amp; absolute danger</a:t>
            </a:r>
          </a:p>
          <a:p>
            <a:pPr marL="571500" indent="-571500">
              <a:buFont typeface="Arial" panose="020B0604020202020204" pitchFamily="34" charset="0"/>
              <a:buChar char="•"/>
            </a:pPr>
            <a:endParaRPr lang="en-US" dirty="0"/>
          </a:p>
          <a:p>
            <a:r>
              <a:rPr lang="en-US" dirty="0"/>
              <a:t>	too close 		   on tracks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proper reaction</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rough location</a:t>
            </a:r>
          </a:p>
        </p:txBody>
      </p:sp>
      <p:sp>
        <p:nvSpPr>
          <p:cNvPr id="4" name="Titel 3">
            <a:extLst>
              <a:ext uri="{FF2B5EF4-FFF2-40B4-BE49-F238E27FC236}">
                <a16:creationId xmlns:a16="http://schemas.microsoft.com/office/drawing/2014/main" id="{55FB550D-DFB1-4558-BA64-ADB585835578}"/>
              </a:ext>
            </a:extLst>
          </p:cNvPr>
          <p:cNvSpPr>
            <a:spLocks noGrp="1"/>
          </p:cNvSpPr>
          <p:nvPr>
            <p:ph type="title"/>
          </p:nvPr>
        </p:nvSpPr>
        <p:spPr/>
        <p:txBody>
          <a:bodyPr/>
          <a:lstStyle/>
          <a:p>
            <a:r>
              <a:rPr lang="en-US" sz="8800" dirty="0"/>
              <a:t>Task</a:t>
            </a:r>
            <a:endParaRPr lang="en-US" dirty="0"/>
          </a:p>
        </p:txBody>
      </p:sp>
      <p:sp>
        <p:nvSpPr>
          <p:cNvPr id="5" name="Foliennummernplatzhalter 4">
            <a:extLst>
              <a:ext uri="{FF2B5EF4-FFF2-40B4-BE49-F238E27FC236}">
                <a16:creationId xmlns:a16="http://schemas.microsoft.com/office/drawing/2014/main" id="{7891B6DD-7A84-4AE7-ADFE-92EC90A1353D}"/>
              </a:ext>
            </a:extLst>
          </p:cNvPr>
          <p:cNvSpPr>
            <a:spLocks noGrp="1"/>
          </p:cNvSpPr>
          <p:nvPr>
            <p:ph type="sldNum" sz="quarter" idx="10"/>
          </p:nvPr>
        </p:nvSpPr>
        <p:spPr/>
        <p:txBody>
          <a:bodyPr/>
          <a:lstStyle/>
          <a:p>
            <a:pPr>
              <a:defRPr/>
            </a:pPr>
            <a:fld id="{6D79B608-30BF-4780-AD74-2A39D90104E2}" type="slidenum">
              <a:rPr lang="de-DE" altLang="de-DE" smtClean="0"/>
              <a:pPr>
                <a:defRPr/>
              </a:pPr>
              <a:t>10</a:t>
            </a:fld>
            <a:endParaRPr lang="de-DE" altLang="de-DE" dirty="0"/>
          </a:p>
        </p:txBody>
      </p:sp>
      <p:cxnSp>
        <p:nvCxnSpPr>
          <p:cNvPr id="8" name="Gerade Verbindung mit Pfeil 7">
            <a:extLst>
              <a:ext uri="{FF2B5EF4-FFF2-40B4-BE49-F238E27FC236}">
                <a16:creationId xmlns:a16="http://schemas.microsoft.com/office/drawing/2014/main" id="{D6E2886B-1E24-42B0-ABBA-CCEC80747906}"/>
              </a:ext>
            </a:extLst>
          </p:cNvPr>
          <p:cNvCxnSpPr/>
          <p:nvPr/>
        </p:nvCxnSpPr>
        <p:spPr bwMode="auto">
          <a:xfrm>
            <a:off x="3839072" y="6569968"/>
            <a:ext cx="0" cy="792088"/>
          </a:xfrm>
          <a:prstGeom prst="straightConnector1">
            <a:avLst/>
          </a:prstGeom>
          <a:solidFill>
            <a:srgbClr val="FFFFFF"/>
          </a:solidFill>
          <a:ln w="50800" cap="flat" cmpd="sng" algn="ctr">
            <a:solidFill>
              <a:srgbClr val="004F8F"/>
            </a:solidFill>
            <a:prstDash val="solid"/>
            <a:bevel/>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
            <a:extLst>
              <a:ext uri="{FF2B5EF4-FFF2-40B4-BE49-F238E27FC236}">
                <a16:creationId xmlns:a16="http://schemas.microsoft.com/office/drawing/2014/main" id="{29C0D7D4-733B-431D-89FB-C73E1D1EADCC}"/>
              </a:ext>
            </a:extLst>
          </p:cNvPr>
          <p:cNvCxnSpPr/>
          <p:nvPr/>
        </p:nvCxnSpPr>
        <p:spPr bwMode="auto">
          <a:xfrm>
            <a:off x="7871520" y="6569968"/>
            <a:ext cx="0" cy="792088"/>
          </a:xfrm>
          <a:prstGeom prst="straightConnector1">
            <a:avLst/>
          </a:prstGeom>
          <a:solidFill>
            <a:srgbClr val="FFFFFF"/>
          </a:solidFill>
          <a:ln w="50800" cap="flat" cmpd="sng" algn="ctr">
            <a:solidFill>
              <a:srgbClr val="004F8F"/>
            </a:solidFill>
            <a:prstDash val="solid"/>
            <a:bevel/>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8662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431F15E-1CC3-4F0A-BD06-1CBC210402F4}"/>
              </a:ext>
            </a:extLst>
          </p:cNvPr>
          <p:cNvSpPr>
            <a:spLocks noGrp="1"/>
          </p:cNvSpPr>
          <p:nvPr>
            <p:ph type="ftr" sz="quarter" idx="11"/>
          </p:nvPr>
        </p:nvSpPr>
        <p:spPr/>
        <p:txBody>
          <a:bodyPr/>
          <a:lstStyle/>
          <a:p>
            <a:pPr>
              <a:defRPr/>
            </a:pPr>
            <a:r>
              <a:rPr lang="de-DE" dirty="0"/>
              <a:t>Edis </a:t>
            </a:r>
            <a:r>
              <a:rPr lang="de-DE" dirty="0" err="1"/>
              <a:t>Kurtanovic</a:t>
            </a:r>
            <a:endParaRPr lang="de-DE" dirty="0"/>
          </a:p>
        </p:txBody>
      </p:sp>
      <p:sp>
        <p:nvSpPr>
          <p:cNvPr id="3" name="Inhaltsplatzhalter 2">
            <a:extLst>
              <a:ext uri="{FF2B5EF4-FFF2-40B4-BE49-F238E27FC236}">
                <a16:creationId xmlns:a16="http://schemas.microsoft.com/office/drawing/2014/main" id="{492F54EA-BF69-4CC3-96F1-3A47D732C3EA}"/>
              </a:ext>
            </a:extLst>
          </p:cNvPr>
          <p:cNvSpPr>
            <a:spLocks noGrp="1"/>
          </p:cNvSpPr>
          <p:nvPr>
            <p:ph idx="12"/>
          </p:nvPr>
        </p:nvSpPr>
        <p:spPr/>
        <p:txBody>
          <a:bodyPr/>
          <a:lstStyle/>
          <a:p>
            <a:pPr marL="571500" indent="-571500">
              <a:buFont typeface="Arial" panose="020B0604020202020204" pitchFamily="34" charset="0"/>
              <a:buChar char="•"/>
            </a:pPr>
            <a:r>
              <a:rPr lang="en-US" dirty="0"/>
              <a:t>Real-time end-to-end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instant transmission &amp; analysis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detect dangerous situations if they exist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low amount of false alarm</a:t>
            </a:r>
          </a:p>
        </p:txBody>
      </p:sp>
      <p:sp>
        <p:nvSpPr>
          <p:cNvPr id="4" name="Titel 3">
            <a:extLst>
              <a:ext uri="{FF2B5EF4-FFF2-40B4-BE49-F238E27FC236}">
                <a16:creationId xmlns:a16="http://schemas.microsoft.com/office/drawing/2014/main" id="{40FC3FD6-374C-438C-B2A1-3934FB07771B}"/>
              </a:ext>
            </a:extLst>
          </p:cNvPr>
          <p:cNvSpPr>
            <a:spLocks noGrp="1"/>
          </p:cNvSpPr>
          <p:nvPr>
            <p:ph type="title"/>
          </p:nvPr>
        </p:nvSpPr>
        <p:spPr/>
        <p:txBody>
          <a:bodyPr/>
          <a:lstStyle/>
          <a:p>
            <a:r>
              <a:rPr lang="en-US" sz="8800" dirty="0"/>
              <a:t>Performance Requirements</a:t>
            </a:r>
            <a:endParaRPr lang="en-US" dirty="0"/>
          </a:p>
        </p:txBody>
      </p:sp>
      <p:sp>
        <p:nvSpPr>
          <p:cNvPr id="5" name="Foliennummernplatzhalter 4">
            <a:extLst>
              <a:ext uri="{FF2B5EF4-FFF2-40B4-BE49-F238E27FC236}">
                <a16:creationId xmlns:a16="http://schemas.microsoft.com/office/drawing/2014/main" id="{D807226B-DD60-4497-AD0F-562A5C5DF51E}"/>
              </a:ext>
            </a:extLst>
          </p:cNvPr>
          <p:cNvSpPr>
            <a:spLocks noGrp="1"/>
          </p:cNvSpPr>
          <p:nvPr>
            <p:ph type="sldNum" sz="quarter" idx="10"/>
          </p:nvPr>
        </p:nvSpPr>
        <p:spPr/>
        <p:txBody>
          <a:bodyPr/>
          <a:lstStyle/>
          <a:p>
            <a:pPr>
              <a:defRPr/>
            </a:pPr>
            <a:fld id="{6D79B608-30BF-4780-AD74-2A39D90104E2}" type="slidenum">
              <a:rPr lang="de-DE" altLang="de-DE" smtClean="0"/>
              <a:pPr>
                <a:defRPr/>
              </a:pPr>
              <a:t>11</a:t>
            </a:fld>
            <a:endParaRPr lang="de-DE" altLang="de-DE" dirty="0"/>
          </a:p>
        </p:txBody>
      </p:sp>
      <p:cxnSp>
        <p:nvCxnSpPr>
          <p:cNvPr id="7" name="Gerade Verbindung mit Pfeil 6">
            <a:extLst>
              <a:ext uri="{FF2B5EF4-FFF2-40B4-BE49-F238E27FC236}">
                <a16:creationId xmlns:a16="http://schemas.microsoft.com/office/drawing/2014/main" id="{E53F0A61-16F7-4B7F-B866-D2F0C762DB0A}"/>
              </a:ext>
            </a:extLst>
          </p:cNvPr>
          <p:cNvCxnSpPr/>
          <p:nvPr/>
        </p:nvCxnSpPr>
        <p:spPr bwMode="auto">
          <a:xfrm flipV="1">
            <a:off x="2326904" y="5777880"/>
            <a:ext cx="0" cy="648072"/>
          </a:xfrm>
          <a:prstGeom prst="straightConnector1">
            <a:avLst/>
          </a:prstGeom>
          <a:solidFill>
            <a:srgbClr val="FFFFFF"/>
          </a:solidFill>
          <a:ln w="50800" cap="flat" cmpd="sng" algn="ctr">
            <a:solidFill>
              <a:srgbClr val="004F8F"/>
            </a:solidFill>
            <a:prstDash val="solid"/>
            <a:bevel/>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Gerade Verbindung mit Pfeil 7">
            <a:extLst>
              <a:ext uri="{FF2B5EF4-FFF2-40B4-BE49-F238E27FC236}">
                <a16:creationId xmlns:a16="http://schemas.microsoft.com/office/drawing/2014/main" id="{F7057342-526B-475A-9749-BA5AA8FFAA02}"/>
              </a:ext>
            </a:extLst>
          </p:cNvPr>
          <p:cNvCxnSpPr/>
          <p:nvPr/>
        </p:nvCxnSpPr>
        <p:spPr bwMode="auto">
          <a:xfrm>
            <a:off x="2310658" y="7290048"/>
            <a:ext cx="0" cy="711696"/>
          </a:xfrm>
          <a:prstGeom prst="straightConnector1">
            <a:avLst/>
          </a:prstGeom>
          <a:solidFill>
            <a:srgbClr val="FFFFFF"/>
          </a:solidFill>
          <a:ln w="50800" cap="flat" cmpd="sng" algn="ctr">
            <a:solidFill>
              <a:srgbClr val="004F8F"/>
            </a:solidFill>
            <a:prstDash val="solid"/>
            <a:bevel/>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50694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222703" y="4553744"/>
            <a:ext cx="19938808" cy="4896545"/>
          </a:xfrm>
        </p:spPr>
        <p:txBody>
          <a:bodyPr/>
          <a:lstStyle/>
          <a:p>
            <a:pPr algn="ctr"/>
            <a:r>
              <a:rPr lang="de-DE" dirty="0" err="1"/>
              <a:t>Modeler</a:t>
            </a:r>
            <a:r>
              <a:rPr lang="de-DE" dirty="0"/>
              <a:t> View</a:t>
            </a:r>
          </a:p>
        </p:txBody>
      </p:sp>
      <p:sp>
        <p:nvSpPr>
          <p:cNvPr id="4" name="Textplatzhalter 3"/>
          <p:cNvSpPr>
            <a:spLocks noGrp="1"/>
          </p:cNvSpPr>
          <p:nvPr>
            <p:ph type="body" sz="quarter" idx="12"/>
          </p:nvPr>
        </p:nvSpPr>
        <p:spPr>
          <a:xfrm>
            <a:off x="2222489" y="6137921"/>
            <a:ext cx="19938593" cy="864094"/>
          </a:xfrm>
        </p:spPr>
        <p:txBody>
          <a:bodyPr/>
          <a:lstStyle/>
          <a:p>
            <a:pPr algn="ctr"/>
            <a:r>
              <a:rPr lang="en-US" dirty="0"/>
              <a:t>Felix Hoffmann</a:t>
            </a:r>
          </a:p>
        </p:txBody>
      </p:sp>
    </p:spTree>
    <p:extLst>
      <p:ext uri="{BB962C8B-B14F-4D97-AF65-F5344CB8AC3E}">
        <p14:creationId xmlns:p14="http://schemas.microsoft.com/office/powerpoint/2010/main" val="140388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Felix Hoffmann</a:t>
            </a:r>
          </a:p>
        </p:txBody>
      </p:sp>
      <p:sp>
        <p:nvSpPr>
          <p:cNvPr id="9" name="Inhaltsplatzhalter 8"/>
          <p:cNvSpPr>
            <a:spLocks noGrp="1"/>
          </p:cNvSpPr>
          <p:nvPr>
            <p:ph idx="12"/>
          </p:nvPr>
        </p:nvSpPr>
        <p:spPr/>
        <p:txBody>
          <a:bodyPr/>
          <a:lstStyle/>
          <a:p>
            <a:pPr marL="742950" indent="-742950">
              <a:buAutoNum type="arabicPeriod"/>
            </a:pPr>
            <a:r>
              <a:rPr lang="de-DE" dirty="0"/>
              <a:t>Use </a:t>
            </a:r>
            <a:r>
              <a:rPr lang="de-DE" dirty="0" err="1"/>
              <a:t>available</a:t>
            </a:r>
            <a:r>
              <a:rPr lang="de-DE" dirty="0"/>
              <a:t> </a:t>
            </a:r>
            <a:r>
              <a:rPr lang="de-DE" dirty="0" err="1"/>
              <a:t>cameras</a:t>
            </a:r>
            <a:r>
              <a:rPr lang="de-DE" dirty="0"/>
              <a:t> </a:t>
            </a:r>
            <a:r>
              <a:rPr lang="de-DE" dirty="0" err="1"/>
              <a:t>inside</a:t>
            </a:r>
            <a:r>
              <a:rPr lang="de-DE" dirty="0"/>
              <a:t> </a:t>
            </a:r>
            <a:r>
              <a:rPr lang="de-DE" dirty="0" err="1"/>
              <a:t>train</a:t>
            </a:r>
            <a:r>
              <a:rPr lang="de-DE" dirty="0"/>
              <a:t> </a:t>
            </a:r>
            <a:r>
              <a:rPr lang="de-DE" dirty="0" err="1"/>
              <a:t>station</a:t>
            </a:r>
            <a:r>
              <a:rPr lang="de-DE" dirty="0"/>
              <a:t> </a:t>
            </a:r>
            <a:r>
              <a:rPr lang="de-DE" dirty="0" err="1"/>
              <a:t>to</a:t>
            </a:r>
            <a:r>
              <a:rPr lang="de-DE" dirty="0"/>
              <a:t> </a:t>
            </a:r>
            <a:r>
              <a:rPr lang="de-DE" dirty="0" err="1"/>
              <a:t>take</a:t>
            </a:r>
            <a:r>
              <a:rPr lang="de-DE" dirty="0"/>
              <a:t> </a:t>
            </a:r>
            <a:r>
              <a:rPr lang="de-DE" dirty="0" err="1"/>
              <a:t>images</a:t>
            </a:r>
            <a:r>
              <a:rPr lang="de-DE" dirty="0"/>
              <a:t> in </a:t>
            </a:r>
            <a:r>
              <a:rPr lang="de-DE" dirty="0" err="1"/>
              <a:t>regular</a:t>
            </a:r>
            <a:r>
              <a:rPr lang="de-DE" dirty="0"/>
              <a:t> </a:t>
            </a:r>
            <a:r>
              <a:rPr lang="de-DE" dirty="0" err="1"/>
              <a:t>intervals</a:t>
            </a:r>
            <a:endParaRPr lang="de-DE" dirty="0"/>
          </a:p>
          <a:p>
            <a:pPr marL="742950" indent="-742950">
              <a:buAutoNum type="arabicPeriod"/>
            </a:pPr>
            <a:endParaRPr lang="de-DE" dirty="0"/>
          </a:p>
          <a:p>
            <a:pPr marL="742950" indent="-742950">
              <a:buAutoNum type="arabicPeriod"/>
            </a:pPr>
            <a:r>
              <a:rPr lang="de-DE" dirty="0"/>
              <a:t>Feed </a:t>
            </a:r>
            <a:r>
              <a:rPr lang="de-DE" dirty="0" err="1"/>
              <a:t>images</a:t>
            </a:r>
            <a:r>
              <a:rPr lang="de-DE" dirty="0"/>
              <a:t> </a:t>
            </a:r>
            <a:r>
              <a:rPr lang="de-DE" dirty="0" err="1"/>
              <a:t>to</a:t>
            </a:r>
            <a:r>
              <a:rPr lang="de-DE" dirty="0"/>
              <a:t> </a:t>
            </a:r>
            <a:r>
              <a:rPr lang="de-DE" dirty="0" err="1"/>
              <a:t>Neural</a:t>
            </a:r>
            <a:r>
              <a:rPr lang="de-DE" dirty="0"/>
              <a:t> Network </a:t>
            </a:r>
            <a:r>
              <a:rPr lang="de-DE" dirty="0" err="1"/>
              <a:t>that</a:t>
            </a:r>
            <a:r>
              <a:rPr lang="de-DE" dirty="0"/>
              <a:t> </a:t>
            </a:r>
            <a:r>
              <a:rPr lang="de-DE" dirty="0" err="1"/>
              <a:t>is</a:t>
            </a:r>
            <a:r>
              <a:rPr lang="de-DE" dirty="0"/>
              <a:t> </a:t>
            </a:r>
            <a:r>
              <a:rPr lang="de-DE" dirty="0" err="1"/>
              <a:t>trained</a:t>
            </a:r>
            <a:r>
              <a:rPr lang="de-DE" dirty="0"/>
              <a:t> </a:t>
            </a:r>
            <a:r>
              <a:rPr lang="de-DE" dirty="0" err="1"/>
              <a:t>to</a:t>
            </a:r>
            <a:r>
              <a:rPr lang="de-DE" dirty="0"/>
              <a:t> </a:t>
            </a:r>
            <a:r>
              <a:rPr lang="de-DE" dirty="0" err="1"/>
              <a:t>identify</a:t>
            </a:r>
            <a:r>
              <a:rPr lang="de-DE" dirty="0"/>
              <a:t> </a:t>
            </a:r>
            <a:r>
              <a:rPr lang="de-DE" dirty="0" err="1"/>
              <a:t>locations</a:t>
            </a:r>
            <a:r>
              <a:rPr lang="de-DE" dirty="0"/>
              <a:t> </a:t>
            </a:r>
            <a:r>
              <a:rPr lang="de-DE" dirty="0" err="1"/>
              <a:t>of</a:t>
            </a:r>
            <a:r>
              <a:rPr lang="de-DE" dirty="0"/>
              <a:t> </a:t>
            </a:r>
            <a:r>
              <a:rPr lang="de-DE" dirty="0" err="1"/>
              <a:t>humans</a:t>
            </a:r>
            <a:r>
              <a:rPr lang="de-DE" dirty="0"/>
              <a:t> </a:t>
            </a:r>
          </a:p>
          <a:p>
            <a:pPr marL="742950" indent="-742950">
              <a:buAutoNum type="arabicPeriod"/>
            </a:pPr>
            <a:endParaRPr lang="de-DE" dirty="0"/>
          </a:p>
          <a:p>
            <a:pPr marL="742950" indent="-742950">
              <a:buAutoNum type="arabicPeriod"/>
            </a:pPr>
            <a:r>
              <a:rPr lang="de-DE" dirty="0"/>
              <a:t>Use </a:t>
            </a:r>
            <a:r>
              <a:rPr lang="de-DE" dirty="0" err="1"/>
              <a:t>knowledge</a:t>
            </a:r>
            <a:r>
              <a:rPr lang="de-DE" dirty="0"/>
              <a:t> </a:t>
            </a:r>
            <a:r>
              <a:rPr lang="de-DE" dirty="0" err="1"/>
              <a:t>about</a:t>
            </a:r>
            <a:r>
              <a:rPr lang="de-DE" dirty="0"/>
              <a:t> </a:t>
            </a:r>
            <a:r>
              <a:rPr lang="de-DE" dirty="0" err="1"/>
              <a:t>position</a:t>
            </a:r>
            <a:r>
              <a:rPr lang="de-DE" dirty="0"/>
              <a:t> </a:t>
            </a:r>
            <a:r>
              <a:rPr lang="de-DE" dirty="0" err="1"/>
              <a:t>of</a:t>
            </a:r>
            <a:r>
              <a:rPr lang="de-DE" dirty="0"/>
              <a:t> </a:t>
            </a:r>
            <a:r>
              <a:rPr lang="de-DE" dirty="0" err="1"/>
              <a:t>humans</a:t>
            </a:r>
            <a:r>
              <a:rPr lang="de-DE" dirty="0"/>
              <a:t> </a:t>
            </a:r>
            <a:r>
              <a:rPr lang="de-DE" dirty="0" err="1"/>
              <a:t>to</a:t>
            </a:r>
            <a:r>
              <a:rPr lang="de-DE" dirty="0"/>
              <a:t> </a:t>
            </a:r>
            <a:r>
              <a:rPr lang="de-DE" dirty="0" err="1"/>
              <a:t>infer</a:t>
            </a:r>
            <a:r>
              <a:rPr lang="de-DE" dirty="0"/>
              <a:t> a </a:t>
            </a:r>
            <a:r>
              <a:rPr lang="de-DE" dirty="0" err="1"/>
              <a:t>signal</a:t>
            </a:r>
            <a:r>
              <a:rPr lang="de-DE" dirty="0"/>
              <a:t> </a:t>
            </a:r>
            <a:r>
              <a:rPr lang="de-DE" dirty="0" err="1"/>
              <a:t>that</a:t>
            </a:r>
            <a:r>
              <a:rPr lang="de-DE" dirty="0"/>
              <a:t> </a:t>
            </a:r>
            <a:r>
              <a:rPr lang="de-DE" dirty="0" err="1"/>
              <a:t>is</a:t>
            </a:r>
            <a:r>
              <a:rPr lang="de-DE" dirty="0"/>
              <a:t> </a:t>
            </a:r>
            <a:r>
              <a:rPr lang="de-DE" dirty="0" err="1"/>
              <a:t>sent</a:t>
            </a:r>
            <a:r>
              <a:rPr lang="de-DE" dirty="0"/>
              <a:t> </a:t>
            </a:r>
            <a:r>
              <a:rPr lang="de-DE" dirty="0" err="1"/>
              <a:t>to</a:t>
            </a:r>
            <a:r>
              <a:rPr lang="de-DE" dirty="0"/>
              <a:t> </a:t>
            </a:r>
            <a:r>
              <a:rPr lang="de-DE" dirty="0" err="1"/>
              <a:t>conductor</a:t>
            </a:r>
            <a:r>
              <a:rPr lang="de-DE" dirty="0"/>
              <a:t> </a:t>
            </a:r>
            <a:r>
              <a:rPr lang="de-DE" dirty="0" err="1"/>
              <a:t>of</a:t>
            </a:r>
            <a:r>
              <a:rPr lang="de-DE" dirty="0"/>
              <a:t> </a:t>
            </a:r>
            <a:r>
              <a:rPr lang="de-DE" dirty="0" err="1"/>
              <a:t>next</a:t>
            </a:r>
            <a:r>
              <a:rPr lang="de-DE" dirty="0"/>
              <a:t> </a:t>
            </a:r>
            <a:r>
              <a:rPr lang="de-DE" dirty="0" err="1"/>
              <a:t>incoming</a:t>
            </a:r>
            <a:r>
              <a:rPr lang="de-DE" dirty="0"/>
              <a:t> </a:t>
            </a:r>
            <a:r>
              <a:rPr lang="de-DE" dirty="0" err="1"/>
              <a:t>train</a:t>
            </a:r>
            <a:endParaRPr lang="de-DE" dirty="0"/>
          </a:p>
          <a:p>
            <a:pPr marL="742950" indent="-742950">
              <a:buAutoNum type="arabicPeriod"/>
            </a:pPr>
            <a:endParaRPr lang="de-DE" dirty="0"/>
          </a:p>
          <a:p>
            <a:pPr marL="742950" indent="-742950">
              <a:buAutoNum type="arabicPeriod"/>
            </a:pPr>
            <a:r>
              <a:rPr lang="de-DE" dirty="0"/>
              <a:t>Signal         {</a:t>
            </a:r>
            <a:r>
              <a:rPr lang="de-DE" dirty="0" err="1"/>
              <a:t>no</a:t>
            </a:r>
            <a:r>
              <a:rPr lang="de-DE" dirty="0"/>
              <a:t> </a:t>
            </a:r>
            <a:r>
              <a:rPr lang="de-DE" dirty="0" err="1"/>
              <a:t>action</a:t>
            </a:r>
            <a:r>
              <a:rPr lang="de-DE" dirty="0"/>
              <a:t> </a:t>
            </a:r>
            <a:r>
              <a:rPr lang="de-DE" dirty="0" err="1"/>
              <a:t>required</a:t>
            </a:r>
            <a:r>
              <a:rPr lang="de-DE" dirty="0"/>
              <a:t>, slow down, </a:t>
            </a:r>
            <a:r>
              <a:rPr lang="de-DE" dirty="0" err="1"/>
              <a:t>emergency</a:t>
            </a:r>
            <a:r>
              <a:rPr lang="de-DE" dirty="0"/>
              <a:t> </a:t>
            </a:r>
            <a:r>
              <a:rPr lang="de-DE" dirty="0" err="1"/>
              <a:t>braking</a:t>
            </a:r>
            <a:r>
              <a:rPr lang="de-DE" dirty="0"/>
              <a:t>} </a:t>
            </a:r>
          </a:p>
          <a:p>
            <a:pPr marL="742950" indent="-742950">
              <a:buAutoNum type="arabicPeriod"/>
            </a:pPr>
            <a:endParaRPr lang="de-DE" dirty="0"/>
          </a:p>
          <a:p>
            <a:pPr marL="742950" indent="-742950">
              <a:buAutoNum type="arabicPeriod"/>
            </a:pPr>
            <a:r>
              <a:rPr lang="de-DE" dirty="0"/>
              <a:t>Train </a:t>
            </a:r>
            <a:r>
              <a:rPr lang="de-DE" dirty="0" err="1"/>
              <a:t>conductor</a:t>
            </a:r>
            <a:r>
              <a:rPr lang="de-DE" dirty="0"/>
              <a:t> </a:t>
            </a:r>
            <a:r>
              <a:rPr lang="de-DE" dirty="0" err="1"/>
              <a:t>can</a:t>
            </a:r>
            <a:r>
              <a:rPr lang="de-DE" dirty="0"/>
              <a:t> </a:t>
            </a:r>
            <a:r>
              <a:rPr lang="de-DE" dirty="0" err="1"/>
              <a:t>overrule</a:t>
            </a:r>
            <a:r>
              <a:rPr lang="de-DE" dirty="0"/>
              <a:t> </a:t>
            </a:r>
            <a:r>
              <a:rPr lang="de-DE" dirty="0" err="1"/>
              <a:t>this</a:t>
            </a:r>
            <a:r>
              <a:rPr lang="de-DE" dirty="0"/>
              <a:t> </a:t>
            </a:r>
            <a:r>
              <a:rPr lang="de-DE" dirty="0" err="1"/>
              <a:t>decision</a:t>
            </a:r>
            <a:r>
              <a:rPr lang="de-DE" dirty="0"/>
              <a:t> (</a:t>
            </a:r>
            <a:r>
              <a:rPr lang="de-DE" dirty="0" err="1"/>
              <a:t>our</a:t>
            </a:r>
            <a:r>
              <a:rPr lang="de-DE" dirty="0"/>
              <a:t> </a:t>
            </a:r>
            <a:r>
              <a:rPr lang="de-DE" dirty="0" err="1"/>
              <a:t>system</a:t>
            </a:r>
            <a:r>
              <a:rPr lang="de-DE" dirty="0"/>
              <a:t> </a:t>
            </a:r>
            <a:r>
              <a:rPr lang="de-DE" dirty="0" err="1"/>
              <a:t>is</a:t>
            </a:r>
            <a:r>
              <a:rPr lang="de-DE" dirty="0"/>
              <a:t> </a:t>
            </a:r>
            <a:r>
              <a:rPr lang="de-DE" dirty="0" err="1"/>
              <a:t>only</a:t>
            </a:r>
            <a:r>
              <a:rPr lang="de-DE" dirty="0"/>
              <a:t> a </a:t>
            </a:r>
            <a:r>
              <a:rPr lang="de-DE" dirty="0" err="1"/>
              <a:t>recommendation</a:t>
            </a:r>
            <a:r>
              <a:rPr lang="de-DE" dirty="0"/>
              <a:t> </a:t>
            </a:r>
            <a:r>
              <a:rPr lang="de-DE" dirty="0" err="1"/>
              <a:t>system</a:t>
            </a:r>
            <a:r>
              <a:rPr lang="de-DE" dirty="0"/>
              <a:t>!)</a:t>
            </a:r>
          </a:p>
        </p:txBody>
      </p:sp>
      <p:sp>
        <p:nvSpPr>
          <p:cNvPr id="8" name="Titel 7"/>
          <p:cNvSpPr>
            <a:spLocks noGrp="1"/>
          </p:cNvSpPr>
          <p:nvPr>
            <p:ph type="title"/>
          </p:nvPr>
        </p:nvSpPr>
        <p:spPr>
          <a:xfrm>
            <a:off x="1894856" y="593304"/>
            <a:ext cx="18873787" cy="1439863"/>
          </a:xfrm>
        </p:spPr>
        <p:txBody>
          <a:bodyPr/>
          <a:lstStyle/>
          <a:p>
            <a:r>
              <a:rPr lang="de-DE" sz="8800" dirty="0" err="1"/>
              <a:t>Overview</a:t>
            </a:r>
            <a:r>
              <a:rPr lang="de-DE" sz="8800" dirty="0"/>
              <a:t> (</a:t>
            </a:r>
            <a:r>
              <a:rPr lang="de-DE" sz="8800" dirty="0" err="1"/>
              <a:t>Modeler</a:t>
            </a:r>
            <a:r>
              <a:rPr lang="de-DE" sz="8800" dirty="0"/>
              <a:t> View)</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13</a:t>
            </a:fld>
            <a:endParaRPr lang="de-DE" altLang="de-DE" dirty="0"/>
          </a:p>
        </p:txBody>
      </p:sp>
      <p:pic>
        <p:nvPicPr>
          <p:cNvPr id="3" name="Picture 2">
            <a:extLst>
              <a:ext uri="{FF2B5EF4-FFF2-40B4-BE49-F238E27FC236}">
                <a16:creationId xmlns:a16="http://schemas.microsoft.com/office/drawing/2014/main" id="{990245C5-3F06-4D2C-8E55-D151B60B0F14}"/>
              </a:ext>
            </a:extLst>
          </p:cNvPr>
          <p:cNvPicPr>
            <a:picLocks noChangeAspect="1"/>
          </p:cNvPicPr>
          <p:nvPr/>
        </p:nvPicPr>
        <p:blipFill>
          <a:blip r:embed="rId2"/>
          <a:stretch>
            <a:fillRect/>
          </a:stretch>
        </p:blipFill>
        <p:spPr>
          <a:xfrm>
            <a:off x="4343128" y="8010128"/>
            <a:ext cx="576064" cy="552938"/>
          </a:xfrm>
          <a:prstGeom prst="rect">
            <a:avLst/>
          </a:prstGeom>
        </p:spPr>
      </p:pic>
    </p:spTree>
    <p:extLst>
      <p:ext uri="{BB962C8B-B14F-4D97-AF65-F5344CB8AC3E}">
        <p14:creationId xmlns:p14="http://schemas.microsoft.com/office/powerpoint/2010/main" val="631009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Felix Hoffmann</a:t>
            </a:r>
          </a:p>
          <a:p>
            <a:endParaRPr lang="de-DE" dirty="0"/>
          </a:p>
        </p:txBody>
      </p:sp>
      <p:sp>
        <p:nvSpPr>
          <p:cNvPr id="8" name="Titel 7"/>
          <p:cNvSpPr>
            <a:spLocks noGrp="1"/>
          </p:cNvSpPr>
          <p:nvPr>
            <p:ph type="title"/>
          </p:nvPr>
        </p:nvSpPr>
        <p:spPr>
          <a:xfrm>
            <a:off x="1894856" y="593304"/>
            <a:ext cx="18873787" cy="1439863"/>
          </a:xfrm>
        </p:spPr>
        <p:txBody>
          <a:bodyPr/>
          <a:lstStyle/>
          <a:p>
            <a:r>
              <a:rPr lang="de-DE" sz="8800" dirty="0"/>
              <a:t>Sensors</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14</a:t>
            </a:fld>
            <a:endParaRPr lang="de-DE" altLang="de-DE" dirty="0"/>
          </a:p>
        </p:txBody>
      </p:sp>
      <p:sp>
        <p:nvSpPr>
          <p:cNvPr id="3" name="Rectangle 2">
            <a:extLst>
              <a:ext uri="{FF2B5EF4-FFF2-40B4-BE49-F238E27FC236}">
                <a16:creationId xmlns:a16="http://schemas.microsoft.com/office/drawing/2014/main" id="{7F1A2B0E-A3BE-4C63-8A89-E437E0A220A3}"/>
              </a:ext>
            </a:extLst>
          </p:cNvPr>
          <p:cNvSpPr/>
          <p:nvPr/>
        </p:nvSpPr>
        <p:spPr>
          <a:xfrm>
            <a:off x="2016407" y="11466512"/>
            <a:ext cx="21890432" cy="1015663"/>
          </a:xfrm>
          <a:prstGeom prst="rect">
            <a:avLst/>
          </a:prstGeom>
        </p:spPr>
        <p:txBody>
          <a:bodyPr wrap="square">
            <a:spAutoFit/>
          </a:bodyPr>
          <a:lstStyle/>
          <a:p>
            <a:r>
              <a:rPr lang="de-DE" sz="2000" dirty="0"/>
              <a:t>Sources:	https://www.deutschlandfunk.de/deutsche-bahn-mehr-kameras-an-bahnhoefen.2852.de.html?dram:article_id=306908</a:t>
            </a:r>
          </a:p>
          <a:p>
            <a:r>
              <a:rPr lang="de-DE" sz="2000" dirty="0"/>
              <a:t>		https://www.welt.de/politik/deutschland/article112115693/Kameras-in-allen-Bahnhoefen-kosten-Milliarden.html</a:t>
            </a:r>
          </a:p>
          <a:p>
            <a:r>
              <a:rPr lang="de-DE" sz="2000" dirty="0"/>
              <a:t>		</a:t>
            </a:r>
            <a:endParaRPr lang="en-DE" sz="2000" dirty="0"/>
          </a:p>
        </p:txBody>
      </p:sp>
      <p:pic>
        <p:nvPicPr>
          <p:cNvPr id="6" name="Picture 5" descr="A sign on a pole in front of a building&#10;&#10;Description automatically generated">
            <a:extLst>
              <a:ext uri="{FF2B5EF4-FFF2-40B4-BE49-F238E27FC236}">
                <a16:creationId xmlns:a16="http://schemas.microsoft.com/office/drawing/2014/main" id="{22E85A60-0C93-4E56-AD2E-9E8116760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872" y="2703140"/>
            <a:ext cx="11084519" cy="8309719"/>
          </a:xfrm>
          <a:prstGeom prst="rect">
            <a:avLst/>
          </a:prstGeom>
        </p:spPr>
      </p:pic>
      <p:pic>
        <p:nvPicPr>
          <p:cNvPr id="12" name="Picture 11" descr="A group of people standing in front of a crowd&#10;&#10;Description automatically generated">
            <a:extLst>
              <a:ext uri="{FF2B5EF4-FFF2-40B4-BE49-F238E27FC236}">
                <a16:creationId xmlns:a16="http://schemas.microsoft.com/office/drawing/2014/main" id="{86AE8E32-28A2-4A85-A182-487993417935}"/>
              </a:ext>
            </a:extLst>
          </p:cNvPr>
          <p:cNvPicPr>
            <a:picLocks noChangeAspect="1"/>
          </p:cNvPicPr>
          <p:nvPr/>
        </p:nvPicPr>
        <p:blipFill rotWithShape="1">
          <a:blip r:embed="rId3">
            <a:extLst>
              <a:ext uri="{28A0092B-C50C-407E-A947-70E740481C1C}">
                <a14:useLocalDpi xmlns:a14="http://schemas.microsoft.com/office/drawing/2010/main" val="0"/>
              </a:ext>
            </a:extLst>
          </a:blip>
          <a:srcRect l="22049" r="25377" b="5448"/>
          <a:stretch/>
        </p:blipFill>
        <p:spPr>
          <a:xfrm>
            <a:off x="13704168" y="2683756"/>
            <a:ext cx="9711377" cy="8348488"/>
          </a:xfrm>
          <a:prstGeom prst="rect">
            <a:avLst/>
          </a:prstGeom>
        </p:spPr>
      </p:pic>
    </p:spTree>
    <p:extLst>
      <p:ext uri="{BB962C8B-B14F-4D97-AF65-F5344CB8AC3E}">
        <p14:creationId xmlns:p14="http://schemas.microsoft.com/office/powerpoint/2010/main" val="2345909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Felix Hoffmann</a:t>
            </a:r>
          </a:p>
          <a:p>
            <a:endParaRPr lang="de-DE" dirty="0"/>
          </a:p>
        </p:txBody>
      </p:sp>
      <p:sp>
        <p:nvSpPr>
          <p:cNvPr id="8" name="Titel 7"/>
          <p:cNvSpPr>
            <a:spLocks noGrp="1"/>
          </p:cNvSpPr>
          <p:nvPr>
            <p:ph type="title"/>
          </p:nvPr>
        </p:nvSpPr>
        <p:spPr>
          <a:xfrm>
            <a:off x="1894856" y="593304"/>
            <a:ext cx="18873787" cy="1439863"/>
          </a:xfrm>
        </p:spPr>
        <p:txBody>
          <a:bodyPr/>
          <a:lstStyle/>
          <a:p>
            <a:r>
              <a:rPr lang="de-DE" sz="8800" dirty="0"/>
              <a:t>Train </a:t>
            </a:r>
            <a:r>
              <a:rPr lang="de-DE" sz="8800" dirty="0" err="1"/>
              <a:t>station</a:t>
            </a:r>
            <a:r>
              <a:rPr lang="de-DE" sz="8800" dirty="0"/>
              <a:t> </a:t>
            </a:r>
            <a:r>
              <a:rPr lang="de-DE" sz="8800" dirty="0" err="1"/>
              <a:t>structure</a:t>
            </a:r>
            <a:r>
              <a:rPr lang="de-DE" sz="8800" dirty="0"/>
              <a:t> – </a:t>
            </a:r>
            <a:r>
              <a:rPr lang="de-DE" sz="8800" dirty="0" err="1"/>
              <a:t>One</a:t>
            </a:r>
            <a:r>
              <a:rPr lang="de-DE" sz="8800" dirty="0"/>
              <a:t> Track</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15</a:t>
            </a:fld>
            <a:endParaRPr lang="de-DE" altLang="de-DE" dirty="0"/>
          </a:p>
        </p:txBody>
      </p:sp>
      <p:pic>
        <p:nvPicPr>
          <p:cNvPr id="4" name="Picture 3" descr="A subway train at a train station&#10;&#10;Description automatically generated">
            <a:extLst>
              <a:ext uri="{FF2B5EF4-FFF2-40B4-BE49-F238E27FC236}">
                <a16:creationId xmlns:a16="http://schemas.microsoft.com/office/drawing/2014/main" id="{A08475CD-5A42-4EC8-9F19-64FC9221EC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5196" y="2321496"/>
            <a:ext cx="14473608" cy="9649072"/>
          </a:xfrm>
          <a:prstGeom prst="rect">
            <a:avLst/>
          </a:prstGeom>
        </p:spPr>
      </p:pic>
      <p:sp>
        <p:nvSpPr>
          <p:cNvPr id="7" name="Rectangle 6">
            <a:extLst>
              <a:ext uri="{FF2B5EF4-FFF2-40B4-BE49-F238E27FC236}">
                <a16:creationId xmlns:a16="http://schemas.microsoft.com/office/drawing/2014/main" id="{45835FC5-5C2E-469F-8B86-482D4DB6225D}"/>
              </a:ext>
            </a:extLst>
          </p:cNvPr>
          <p:cNvSpPr/>
          <p:nvPr/>
        </p:nvSpPr>
        <p:spPr>
          <a:xfrm>
            <a:off x="4919192" y="12186592"/>
            <a:ext cx="16561840" cy="707886"/>
          </a:xfrm>
          <a:prstGeom prst="rect">
            <a:avLst/>
          </a:prstGeom>
        </p:spPr>
        <p:txBody>
          <a:bodyPr wrap="square">
            <a:spAutoFit/>
          </a:bodyPr>
          <a:lstStyle/>
          <a:p>
            <a:r>
              <a:rPr lang="de-DE" sz="2000" dirty="0"/>
              <a:t>Source:	https://commons.wikimedia.org/wiki/</a:t>
            </a:r>
            <a:r>
              <a:rPr lang="de-DE" sz="2000" dirty="0" err="1"/>
              <a:t>File:U-Bahn-Station_Dom-Römer</a:t>
            </a:r>
            <a:r>
              <a:rPr lang="de-DE" sz="2000" dirty="0"/>
              <a:t>_(Frankfurt).jpg</a:t>
            </a:r>
          </a:p>
          <a:p>
            <a:r>
              <a:rPr lang="de-DE" sz="2000" dirty="0"/>
              <a:t>		</a:t>
            </a:r>
            <a:endParaRPr lang="en-DE" sz="2000" dirty="0"/>
          </a:p>
        </p:txBody>
      </p:sp>
    </p:spTree>
    <p:extLst>
      <p:ext uri="{BB962C8B-B14F-4D97-AF65-F5344CB8AC3E}">
        <p14:creationId xmlns:p14="http://schemas.microsoft.com/office/powerpoint/2010/main" val="53078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Felix Hoffmann</a:t>
            </a:r>
          </a:p>
          <a:p>
            <a:endParaRPr lang="de-DE" dirty="0"/>
          </a:p>
        </p:txBody>
      </p:sp>
      <p:sp>
        <p:nvSpPr>
          <p:cNvPr id="8" name="Titel 7"/>
          <p:cNvSpPr>
            <a:spLocks noGrp="1"/>
          </p:cNvSpPr>
          <p:nvPr>
            <p:ph type="title"/>
          </p:nvPr>
        </p:nvSpPr>
        <p:spPr>
          <a:xfrm>
            <a:off x="1894856" y="593304"/>
            <a:ext cx="18873787" cy="1439863"/>
          </a:xfrm>
        </p:spPr>
        <p:txBody>
          <a:bodyPr/>
          <a:lstStyle/>
          <a:p>
            <a:r>
              <a:rPr lang="de-DE" sz="8800" dirty="0"/>
              <a:t>Train </a:t>
            </a:r>
            <a:r>
              <a:rPr lang="de-DE" sz="8800" dirty="0" err="1"/>
              <a:t>station</a:t>
            </a:r>
            <a:r>
              <a:rPr lang="de-DE" sz="8800" dirty="0"/>
              <a:t> </a:t>
            </a:r>
            <a:r>
              <a:rPr lang="de-DE" sz="8800" dirty="0" err="1"/>
              <a:t>structure</a:t>
            </a:r>
            <a:r>
              <a:rPr lang="de-DE" sz="8800" dirty="0"/>
              <a:t> – </a:t>
            </a:r>
            <a:r>
              <a:rPr lang="de-DE" sz="8800" dirty="0" err="1"/>
              <a:t>Two</a:t>
            </a:r>
            <a:r>
              <a:rPr lang="de-DE" sz="8800" dirty="0"/>
              <a:t> Tracks</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16</a:t>
            </a:fld>
            <a:endParaRPr lang="de-DE" altLang="de-DE" dirty="0"/>
          </a:p>
        </p:txBody>
      </p:sp>
      <p:pic>
        <p:nvPicPr>
          <p:cNvPr id="11" name="Picture 10" descr="A picture containing floor&#10;&#10;Description automatically generated">
            <a:extLst>
              <a:ext uri="{FF2B5EF4-FFF2-40B4-BE49-F238E27FC236}">
                <a16:creationId xmlns:a16="http://schemas.microsoft.com/office/drawing/2014/main" id="{0ADB4C4E-7877-4C6C-9FE8-A99A15C2B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46" y="2897560"/>
            <a:ext cx="22483307" cy="8421713"/>
          </a:xfrm>
          <a:prstGeom prst="rect">
            <a:avLst/>
          </a:prstGeom>
        </p:spPr>
      </p:pic>
      <p:sp>
        <p:nvSpPr>
          <p:cNvPr id="12" name="Rectangle 11">
            <a:extLst>
              <a:ext uri="{FF2B5EF4-FFF2-40B4-BE49-F238E27FC236}">
                <a16:creationId xmlns:a16="http://schemas.microsoft.com/office/drawing/2014/main" id="{5E540E4D-8493-422B-8C68-9A07DD55D824}"/>
              </a:ext>
            </a:extLst>
          </p:cNvPr>
          <p:cNvSpPr/>
          <p:nvPr/>
        </p:nvSpPr>
        <p:spPr>
          <a:xfrm>
            <a:off x="878338" y="11611750"/>
            <a:ext cx="20530686" cy="707886"/>
          </a:xfrm>
          <a:prstGeom prst="rect">
            <a:avLst/>
          </a:prstGeom>
        </p:spPr>
        <p:txBody>
          <a:bodyPr wrap="square">
            <a:spAutoFit/>
          </a:bodyPr>
          <a:lstStyle/>
          <a:p>
            <a:r>
              <a:rPr lang="de-DE" sz="2000" dirty="0"/>
              <a:t>Source:	https://cdn.muenchen-p.de/.imaging/stk/responsive/image980/dms/shutterstock-2019/verkehr/u-bahn-josephsburg-hp/document/u-bahn-josephsburg-hp.jpg</a:t>
            </a:r>
          </a:p>
          <a:p>
            <a:r>
              <a:rPr lang="de-DE" sz="2000" dirty="0"/>
              <a:t>		</a:t>
            </a:r>
            <a:endParaRPr lang="en-DE" sz="2000" dirty="0"/>
          </a:p>
        </p:txBody>
      </p:sp>
    </p:spTree>
    <p:extLst>
      <p:ext uri="{BB962C8B-B14F-4D97-AF65-F5344CB8AC3E}">
        <p14:creationId xmlns:p14="http://schemas.microsoft.com/office/powerpoint/2010/main" val="77977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Felix Hoffmann</a:t>
            </a:r>
          </a:p>
          <a:p>
            <a:endParaRPr lang="de-DE" dirty="0"/>
          </a:p>
        </p:txBody>
      </p:sp>
      <p:sp>
        <p:nvSpPr>
          <p:cNvPr id="9" name="Inhaltsplatzhalter 8"/>
          <p:cNvSpPr>
            <a:spLocks noGrp="1"/>
          </p:cNvSpPr>
          <p:nvPr>
            <p:ph idx="12"/>
          </p:nvPr>
        </p:nvSpPr>
        <p:spPr>
          <a:xfrm>
            <a:off x="1894857" y="2970213"/>
            <a:ext cx="12025336" cy="9848850"/>
          </a:xfrm>
        </p:spPr>
        <p:txBody>
          <a:bodyPr/>
          <a:lstStyle/>
          <a:p>
            <a:r>
              <a:rPr lang="de-DE" dirty="0" err="1"/>
              <a:t>We</a:t>
            </a:r>
            <a:r>
              <a:rPr lang="de-DE" dirty="0"/>
              <a:t> </a:t>
            </a:r>
            <a:r>
              <a:rPr lang="de-DE" dirty="0" err="1"/>
              <a:t>differentiate</a:t>
            </a:r>
            <a:r>
              <a:rPr lang="de-DE" dirty="0"/>
              <a:t> </a:t>
            </a:r>
            <a:r>
              <a:rPr lang="de-DE" dirty="0" err="1"/>
              <a:t>between</a:t>
            </a:r>
            <a:r>
              <a:rPr lang="de-DE" dirty="0"/>
              <a:t> </a:t>
            </a:r>
            <a:r>
              <a:rPr lang="de-DE" b="1" dirty="0" err="1"/>
              <a:t>fixed</a:t>
            </a:r>
            <a:r>
              <a:rPr lang="de-DE" dirty="0"/>
              <a:t> and </a:t>
            </a:r>
            <a:r>
              <a:rPr lang="de-DE" b="1" dirty="0" err="1"/>
              <a:t>temporary</a:t>
            </a:r>
            <a:r>
              <a:rPr lang="de-DE" dirty="0"/>
              <a:t> </a:t>
            </a:r>
            <a:r>
              <a:rPr lang="de-DE" dirty="0" err="1"/>
              <a:t>objects</a:t>
            </a:r>
            <a:r>
              <a:rPr lang="de-DE" dirty="0"/>
              <a:t>.</a:t>
            </a:r>
          </a:p>
          <a:p>
            <a:endParaRPr lang="de-DE" dirty="0"/>
          </a:p>
          <a:p>
            <a:r>
              <a:rPr lang="de-DE" b="1" dirty="0"/>
              <a:t>Fixed </a:t>
            </a:r>
            <a:r>
              <a:rPr lang="de-DE" b="1" dirty="0" err="1"/>
              <a:t>objects</a:t>
            </a:r>
            <a:r>
              <a:rPr lang="de-DE" dirty="0"/>
              <a:t>:</a:t>
            </a:r>
          </a:p>
          <a:p>
            <a:pPr marL="1225550" lvl="1" indent="-571500"/>
            <a:r>
              <a:rPr lang="de-DE" dirty="0"/>
              <a:t>Bench</a:t>
            </a:r>
          </a:p>
          <a:p>
            <a:pPr marL="1225550" lvl="1" indent="-571500"/>
            <a:r>
              <a:rPr lang="de-DE" dirty="0"/>
              <a:t>Ticket </a:t>
            </a:r>
            <a:r>
              <a:rPr lang="de-DE" dirty="0" err="1"/>
              <a:t>machine</a:t>
            </a:r>
            <a:endParaRPr lang="de-DE" dirty="0"/>
          </a:p>
          <a:p>
            <a:pPr marL="1225550" lvl="1" indent="-571500"/>
            <a:r>
              <a:rPr lang="de-DE" dirty="0" err="1"/>
              <a:t>Vending</a:t>
            </a:r>
            <a:r>
              <a:rPr lang="de-DE" dirty="0"/>
              <a:t> </a:t>
            </a:r>
            <a:r>
              <a:rPr lang="de-DE" dirty="0" err="1"/>
              <a:t>machines</a:t>
            </a:r>
            <a:endParaRPr lang="de-DE" dirty="0"/>
          </a:p>
          <a:p>
            <a:pPr marL="1225550" lvl="1" indent="-571500"/>
            <a:r>
              <a:rPr lang="de-DE" dirty="0" err="1"/>
              <a:t>Garbage</a:t>
            </a:r>
            <a:r>
              <a:rPr lang="de-DE" dirty="0"/>
              <a:t> </a:t>
            </a:r>
            <a:r>
              <a:rPr lang="de-DE" dirty="0" err="1"/>
              <a:t>cans</a:t>
            </a:r>
            <a:endParaRPr lang="de-DE" dirty="0"/>
          </a:p>
          <a:p>
            <a:pPr marL="1225550" lvl="1" indent="-571500"/>
            <a:r>
              <a:rPr lang="de-DE" dirty="0"/>
              <a:t>Railway </a:t>
            </a:r>
            <a:r>
              <a:rPr lang="de-DE" dirty="0" err="1"/>
              <a:t>schedule</a:t>
            </a:r>
            <a:endParaRPr lang="de-DE" dirty="0"/>
          </a:p>
          <a:p>
            <a:pPr marL="1225550" lvl="1" indent="-571500"/>
            <a:r>
              <a:rPr lang="de-DE" dirty="0"/>
              <a:t>Destination </a:t>
            </a:r>
            <a:r>
              <a:rPr lang="de-DE" dirty="0" err="1"/>
              <a:t>board</a:t>
            </a:r>
            <a:r>
              <a:rPr lang="de-DE" dirty="0"/>
              <a:t> / </a:t>
            </a:r>
            <a:r>
              <a:rPr lang="de-DE" dirty="0" err="1"/>
              <a:t>other</a:t>
            </a:r>
            <a:r>
              <a:rPr lang="de-DE" dirty="0"/>
              <a:t> </a:t>
            </a:r>
            <a:r>
              <a:rPr lang="de-DE" dirty="0" err="1"/>
              <a:t>screens</a:t>
            </a:r>
            <a:endParaRPr lang="de-DE" dirty="0"/>
          </a:p>
          <a:p>
            <a:pPr marL="1225550" lvl="1" indent="-571500"/>
            <a:r>
              <a:rPr lang="de-DE" dirty="0"/>
              <a:t>First </a:t>
            </a:r>
            <a:r>
              <a:rPr lang="de-DE" dirty="0" err="1"/>
              <a:t>aid</a:t>
            </a:r>
            <a:r>
              <a:rPr lang="de-DE" dirty="0"/>
              <a:t> box</a:t>
            </a:r>
          </a:p>
          <a:p>
            <a:pPr marL="1225550" lvl="1" indent="-571500"/>
            <a:r>
              <a:rPr lang="de-DE" dirty="0"/>
              <a:t>Elevator / </a:t>
            </a:r>
            <a:r>
              <a:rPr lang="de-DE" dirty="0" err="1"/>
              <a:t>Staircases</a:t>
            </a:r>
            <a:r>
              <a:rPr lang="de-DE" dirty="0"/>
              <a:t> </a:t>
            </a:r>
          </a:p>
          <a:p>
            <a:pPr marL="1225550" lvl="1" indent="-571500"/>
            <a:r>
              <a:rPr lang="de-DE" dirty="0" err="1"/>
              <a:t>Cameras</a:t>
            </a:r>
            <a:endParaRPr lang="de-DE" dirty="0"/>
          </a:p>
          <a:p>
            <a:pPr marL="1225550" lvl="1" indent="-571500"/>
            <a:r>
              <a:rPr lang="de-DE" dirty="0"/>
              <a:t>…</a:t>
            </a:r>
          </a:p>
          <a:p>
            <a:pPr marL="1225550" lvl="1" indent="-571500"/>
            <a:endParaRPr lang="de-DE" dirty="0"/>
          </a:p>
        </p:txBody>
      </p:sp>
      <p:sp>
        <p:nvSpPr>
          <p:cNvPr id="8" name="Titel 7"/>
          <p:cNvSpPr>
            <a:spLocks noGrp="1"/>
          </p:cNvSpPr>
          <p:nvPr>
            <p:ph type="title"/>
          </p:nvPr>
        </p:nvSpPr>
        <p:spPr>
          <a:xfrm>
            <a:off x="1894856" y="593304"/>
            <a:ext cx="18873787" cy="1439863"/>
          </a:xfrm>
        </p:spPr>
        <p:txBody>
          <a:bodyPr/>
          <a:lstStyle/>
          <a:p>
            <a:r>
              <a:rPr lang="de-DE" sz="8800" dirty="0"/>
              <a:t>Objects </a:t>
            </a:r>
            <a:r>
              <a:rPr lang="de-DE" sz="8800" dirty="0" err="1"/>
              <a:t>inside</a:t>
            </a:r>
            <a:r>
              <a:rPr lang="de-DE" sz="8800" dirty="0"/>
              <a:t> </a:t>
            </a:r>
            <a:r>
              <a:rPr lang="de-DE" sz="8800" dirty="0" err="1"/>
              <a:t>train</a:t>
            </a:r>
            <a:r>
              <a:rPr lang="de-DE" sz="8800" dirty="0"/>
              <a:t> </a:t>
            </a:r>
            <a:r>
              <a:rPr lang="de-DE" sz="8800" dirty="0" err="1"/>
              <a:t>station</a:t>
            </a:r>
            <a:endParaRPr lang="de-DE" sz="8800" dirty="0"/>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17</a:t>
            </a:fld>
            <a:endParaRPr lang="de-DE" altLang="de-DE" dirty="0"/>
          </a:p>
        </p:txBody>
      </p:sp>
      <p:sp>
        <p:nvSpPr>
          <p:cNvPr id="6" name="Inhaltsplatzhalter 8">
            <a:extLst>
              <a:ext uri="{FF2B5EF4-FFF2-40B4-BE49-F238E27FC236}">
                <a16:creationId xmlns:a16="http://schemas.microsoft.com/office/drawing/2014/main" id="{67D6DFA2-7E44-4694-8CE0-4A53586BAD72}"/>
              </a:ext>
            </a:extLst>
          </p:cNvPr>
          <p:cNvSpPr txBox="1">
            <a:spLocks/>
          </p:cNvSpPr>
          <p:nvPr/>
        </p:nvSpPr>
        <p:spPr>
          <a:xfrm>
            <a:off x="12552040" y="3003352"/>
            <a:ext cx="9577064" cy="9848850"/>
          </a:xfrm>
          <a:prstGeom prst="rect">
            <a:avLst/>
          </a:prstGeom>
        </p:spPr>
        <p:txBody>
          <a:bodyPr/>
          <a:lstStyle>
            <a:lvl1pPr marL="0" indent="0" algn="l" rtl="0" eaLnBrk="0" fontAlgn="base" hangingPunct="0">
              <a:spcBef>
                <a:spcPts val="300"/>
              </a:spcBef>
              <a:spcAft>
                <a:spcPct val="0"/>
              </a:spcAft>
              <a:buNone/>
              <a:defRPr lang="de-DE" altLang="de-DE" sz="4400" kern="1200" dirty="0" smtClean="0">
                <a:solidFill>
                  <a:srgbClr val="000000"/>
                </a:solidFill>
                <a:latin typeface="Arial Narrow" panose="020B0606020202030204" pitchFamily="34" charset="0"/>
                <a:ea typeface="+mn-ea"/>
                <a:cs typeface="+mn-cs"/>
                <a:sym typeface="Arial" panose="020B0604020202020204" pitchFamily="34" charset="0"/>
              </a:defRPr>
            </a:lvl1pPr>
            <a:lvl2pPr marL="654050" indent="-473075" algn="l" rtl="0" eaLnBrk="0" fontAlgn="base" hangingPunct="0">
              <a:spcBef>
                <a:spcPts val="300"/>
              </a:spcBef>
              <a:spcAft>
                <a:spcPct val="0"/>
              </a:spcAft>
              <a:buClrTx/>
              <a:buSzPct val="100000"/>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2pPr>
            <a:lvl3pPr marL="928688"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3pPr>
            <a:lvl4pPr marL="1196975"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4pPr>
            <a:lvl5pPr marL="1465263" indent="-47625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r>
              <a:rPr lang="en-US" b="1" dirty="0"/>
              <a:t>Temporary objects</a:t>
            </a:r>
            <a:r>
              <a:rPr lang="en-US" dirty="0"/>
              <a:t>:</a:t>
            </a:r>
          </a:p>
          <a:p>
            <a:pPr marL="1225550" lvl="1" indent="-571500"/>
            <a:r>
              <a:rPr lang="en-US" dirty="0"/>
              <a:t>Humans</a:t>
            </a:r>
          </a:p>
          <a:p>
            <a:pPr marL="1225550" lvl="1" indent="-571500"/>
            <a:r>
              <a:rPr lang="en-US" dirty="0"/>
              <a:t>Animals</a:t>
            </a:r>
          </a:p>
          <a:p>
            <a:pPr marL="1225550" lvl="1" indent="-571500"/>
            <a:r>
              <a:rPr lang="en-US" dirty="0"/>
              <a:t>Objects carried by humans</a:t>
            </a:r>
          </a:p>
          <a:p>
            <a:pPr marL="1768475" lvl="3" indent="-571500"/>
            <a:r>
              <a:rPr lang="en-US" dirty="0"/>
              <a:t>Wheelchair / Walking Aid</a:t>
            </a:r>
          </a:p>
          <a:p>
            <a:pPr marL="1768475" lvl="3" indent="-571500"/>
            <a:r>
              <a:rPr lang="en-US" dirty="0"/>
              <a:t>Backpack</a:t>
            </a:r>
          </a:p>
          <a:p>
            <a:pPr marL="1768475" lvl="3" indent="-571500"/>
            <a:r>
              <a:rPr lang="en-US" dirty="0"/>
              <a:t>Suitcase</a:t>
            </a:r>
          </a:p>
          <a:p>
            <a:pPr marL="1768475" lvl="3" indent="-571500"/>
            <a:r>
              <a:rPr lang="en-US" dirty="0"/>
              <a:t>Smartphone</a:t>
            </a:r>
          </a:p>
          <a:p>
            <a:pPr marL="1768475" lvl="3" indent="-571500"/>
            <a:r>
              <a:rPr lang="en-US" dirty="0"/>
              <a:t>Bike</a:t>
            </a:r>
          </a:p>
          <a:p>
            <a:pPr marL="1768475" lvl="3" indent="-571500"/>
            <a:r>
              <a:rPr lang="en-US" dirty="0"/>
              <a:t>Clothes</a:t>
            </a:r>
          </a:p>
          <a:p>
            <a:pPr marL="1768475" lvl="3" indent="-571500"/>
            <a:r>
              <a:rPr lang="en-US" dirty="0"/>
              <a:t>…</a:t>
            </a:r>
          </a:p>
          <a:p>
            <a:pPr marL="1500188" lvl="2" indent="-571500"/>
            <a:endParaRPr lang="en-US" dirty="0"/>
          </a:p>
        </p:txBody>
      </p:sp>
    </p:spTree>
    <p:extLst>
      <p:ext uri="{BB962C8B-B14F-4D97-AF65-F5344CB8AC3E}">
        <p14:creationId xmlns:p14="http://schemas.microsoft.com/office/powerpoint/2010/main" val="1909021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Felix Hoffmann</a:t>
            </a:r>
          </a:p>
          <a:p>
            <a:endParaRPr lang="de-DE" dirty="0"/>
          </a:p>
        </p:txBody>
      </p:sp>
      <p:sp>
        <p:nvSpPr>
          <p:cNvPr id="8" name="Titel 7"/>
          <p:cNvSpPr>
            <a:spLocks noGrp="1"/>
          </p:cNvSpPr>
          <p:nvPr>
            <p:ph type="title"/>
          </p:nvPr>
        </p:nvSpPr>
        <p:spPr>
          <a:xfrm>
            <a:off x="1894856" y="593304"/>
            <a:ext cx="18873787" cy="1439863"/>
          </a:xfrm>
        </p:spPr>
        <p:txBody>
          <a:bodyPr/>
          <a:lstStyle/>
          <a:p>
            <a:r>
              <a:rPr lang="de-DE" sz="8800" dirty="0" err="1"/>
              <a:t>Safety-distance</a:t>
            </a:r>
            <a:r>
              <a:rPr lang="de-DE" sz="8800" dirty="0"/>
              <a:t> </a:t>
            </a:r>
            <a:r>
              <a:rPr lang="de-DE" sz="8800" dirty="0" err="1"/>
              <a:t>line</a:t>
            </a:r>
            <a:endParaRPr lang="de-DE" sz="8800" dirty="0"/>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18</a:t>
            </a:fld>
            <a:endParaRPr lang="de-DE" altLang="de-DE" dirty="0"/>
          </a:p>
        </p:txBody>
      </p:sp>
      <p:pic>
        <p:nvPicPr>
          <p:cNvPr id="10" name="Picture 9" descr="A group of people sitting at a train station&#10;&#10;Description automatically generated">
            <a:extLst>
              <a:ext uri="{FF2B5EF4-FFF2-40B4-BE49-F238E27FC236}">
                <a16:creationId xmlns:a16="http://schemas.microsoft.com/office/drawing/2014/main" id="{686619D9-EEB8-45EA-AB67-962F26AE8B0F}"/>
              </a:ext>
            </a:extLst>
          </p:cNvPr>
          <p:cNvPicPr>
            <a:picLocks noChangeAspect="1"/>
          </p:cNvPicPr>
          <p:nvPr/>
        </p:nvPicPr>
        <p:blipFill rotWithShape="1">
          <a:blip r:embed="rId2">
            <a:extLst>
              <a:ext uri="{28A0092B-C50C-407E-A947-70E740481C1C}">
                <a14:useLocalDpi xmlns:a14="http://schemas.microsoft.com/office/drawing/2010/main" val="0"/>
              </a:ext>
            </a:extLst>
          </a:blip>
          <a:srcRect t="12801"/>
          <a:stretch/>
        </p:blipFill>
        <p:spPr>
          <a:xfrm>
            <a:off x="2038872" y="2566233"/>
            <a:ext cx="19442160" cy="9535113"/>
          </a:xfrm>
          <a:prstGeom prst="rect">
            <a:avLst/>
          </a:prstGeom>
        </p:spPr>
      </p:pic>
      <p:sp>
        <p:nvSpPr>
          <p:cNvPr id="11" name="Rectangle 10">
            <a:extLst>
              <a:ext uri="{FF2B5EF4-FFF2-40B4-BE49-F238E27FC236}">
                <a16:creationId xmlns:a16="http://schemas.microsoft.com/office/drawing/2014/main" id="{4FDE924E-7923-4C8C-B784-158E6B88868D}"/>
              </a:ext>
            </a:extLst>
          </p:cNvPr>
          <p:cNvSpPr/>
          <p:nvPr/>
        </p:nvSpPr>
        <p:spPr>
          <a:xfrm>
            <a:off x="2038872" y="12280469"/>
            <a:ext cx="19442160" cy="707886"/>
          </a:xfrm>
          <a:prstGeom prst="rect">
            <a:avLst/>
          </a:prstGeom>
        </p:spPr>
        <p:txBody>
          <a:bodyPr wrap="square">
            <a:spAutoFit/>
          </a:bodyPr>
          <a:lstStyle/>
          <a:p>
            <a:r>
              <a:rPr lang="de-DE" sz="2000" dirty="0"/>
              <a:t>Source:	https://medium.com/@garethdennis/finding-ways-to-reduce-risk-at-the-platform-train-interface-1d509196ed</a:t>
            </a:r>
          </a:p>
          <a:p>
            <a:r>
              <a:rPr lang="de-DE" sz="2000" dirty="0"/>
              <a:t>		</a:t>
            </a:r>
            <a:endParaRPr lang="en-DE" sz="2000" dirty="0"/>
          </a:p>
        </p:txBody>
      </p:sp>
    </p:spTree>
    <p:extLst>
      <p:ext uri="{BB962C8B-B14F-4D97-AF65-F5344CB8AC3E}">
        <p14:creationId xmlns:p14="http://schemas.microsoft.com/office/powerpoint/2010/main" val="85129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p:cNvSpPr>
            <a:spLocks noGrp="1"/>
          </p:cNvSpPr>
          <p:nvPr>
            <p:ph idx="12"/>
          </p:nvPr>
        </p:nvSpPr>
        <p:spPr>
          <a:xfrm>
            <a:off x="1318792" y="3474269"/>
            <a:ext cx="22682520" cy="8568307"/>
          </a:xfrm>
        </p:spPr>
        <p:txBody>
          <a:bodyPr/>
          <a:lstStyle/>
          <a:p>
            <a:pPr marL="571500" indent="-571500">
              <a:buFont typeface="Arial" panose="020B0604020202020204" pitchFamily="34" charset="0"/>
              <a:buChar char="•"/>
            </a:pPr>
            <a:r>
              <a:rPr lang="de-DE" dirty="0" err="1"/>
              <a:t>Trained</a:t>
            </a:r>
            <a:r>
              <a:rPr lang="de-DE" dirty="0"/>
              <a:t> on </a:t>
            </a:r>
            <a:r>
              <a:rPr lang="de-DE" dirty="0" err="1"/>
              <a:t>graphical</a:t>
            </a:r>
            <a:r>
              <a:rPr lang="de-DE" dirty="0"/>
              <a:t> </a:t>
            </a:r>
            <a:r>
              <a:rPr lang="de-DE" dirty="0" err="1"/>
              <a:t>simulations</a:t>
            </a:r>
            <a:r>
              <a:rPr lang="de-DE" dirty="0"/>
              <a:t> </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Model </a:t>
            </a:r>
            <a:r>
              <a:rPr lang="de-DE" dirty="0" err="1"/>
              <a:t>can</a:t>
            </a:r>
            <a:r>
              <a:rPr lang="de-DE" dirty="0"/>
              <a:t> </a:t>
            </a:r>
            <a:r>
              <a:rPr lang="de-DE" dirty="0" err="1"/>
              <a:t>differentiate</a:t>
            </a:r>
            <a:r>
              <a:rPr lang="de-DE" dirty="0"/>
              <a:t> </a:t>
            </a:r>
            <a:r>
              <a:rPr lang="de-DE" dirty="0" err="1"/>
              <a:t>between</a:t>
            </a:r>
            <a:r>
              <a:rPr lang="de-DE" dirty="0"/>
              <a:t> </a:t>
            </a:r>
            <a:r>
              <a:rPr lang="de-DE" dirty="0" err="1"/>
              <a:t>fixed</a:t>
            </a:r>
            <a:r>
              <a:rPr lang="de-DE" dirty="0"/>
              <a:t> and </a:t>
            </a:r>
            <a:r>
              <a:rPr lang="de-DE" dirty="0" err="1"/>
              <a:t>temporary</a:t>
            </a:r>
            <a:r>
              <a:rPr lang="de-DE" dirty="0"/>
              <a:t> </a:t>
            </a:r>
            <a:r>
              <a:rPr lang="de-DE" dirty="0" err="1"/>
              <a:t>objects</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Automatically</a:t>
            </a:r>
            <a:r>
              <a:rPr lang="de-DE" dirty="0"/>
              <a:t> </a:t>
            </a:r>
            <a:r>
              <a:rPr lang="de-DE" dirty="0" err="1"/>
              <a:t>detects</a:t>
            </a:r>
            <a:r>
              <a:rPr lang="de-DE" dirty="0"/>
              <a:t> </a:t>
            </a:r>
            <a:r>
              <a:rPr lang="de-DE" dirty="0" err="1"/>
              <a:t>people</a:t>
            </a:r>
            <a:r>
              <a:rPr lang="de-DE" dirty="0"/>
              <a:t> in </a:t>
            </a:r>
            <a:r>
              <a:rPr lang="de-DE" dirty="0" err="1"/>
              <a:t>images</a:t>
            </a:r>
            <a:r>
              <a:rPr lang="de-DE" dirty="0"/>
              <a:t> and </a:t>
            </a:r>
            <a:r>
              <a:rPr lang="de-DE" dirty="0" err="1"/>
              <a:t>their</a:t>
            </a:r>
            <a:r>
              <a:rPr lang="de-DE" dirty="0"/>
              <a:t> </a:t>
            </a:r>
            <a:r>
              <a:rPr lang="de-DE" dirty="0" err="1"/>
              <a:t>positioning</a:t>
            </a:r>
            <a:r>
              <a:rPr lang="de-DE" dirty="0"/>
              <a:t> relative </a:t>
            </a:r>
            <a:r>
              <a:rPr lang="de-DE" dirty="0" err="1"/>
              <a:t>to</a:t>
            </a:r>
            <a:r>
              <a:rPr lang="de-DE" dirty="0"/>
              <a:t> </a:t>
            </a:r>
            <a:r>
              <a:rPr lang="de-DE" dirty="0" err="1"/>
              <a:t>the</a:t>
            </a:r>
            <a:r>
              <a:rPr lang="de-DE" dirty="0"/>
              <a:t> </a:t>
            </a:r>
            <a:r>
              <a:rPr lang="de-DE" dirty="0" err="1"/>
              <a:t>safety-distances</a:t>
            </a:r>
            <a:r>
              <a:rPr lang="de-DE" dirty="0"/>
              <a:t> </a:t>
            </a:r>
            <a:r>
              <a:rPr lang="de-DE" dirty="0" err="1"/>
              <a:t>lines</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Inference</a:t>
            </a:r>
            <a:r>
              <a:rPr lang="de-DE" dirty="0"/>
              <a:t> </a:t>
            </a:r>
            <a:r>
              <a:rPr lang="de-DE" dirty="0" err="1"/>
              <a:t>of</a:t>
            </a:r>
            <a:r>
              <a:rPr lang="de-DE" dirty="0"/>
              <a:t> a </a:t>
            </a:r>
            <a:r>
              <a:rPr lang="de-DE" dirty="0" err="1"/>
              <a:t>danger</a:t>
            </a:r>
            <a:r>
              <a:rPr lang="de-DE" dirty="0"/>
              <a:t> </a:t>
            </a:r>
            <a:r>
              <a:rPr lang="de-DE" dirty="0" err="1"/>
              <a:t>level</a:t>
            </a:r>
            <a:r>
              <a:rPr lang="de-DE" dirty="0"/>
              <a:t> </a:t>
            </a:r>
            <a:r>
              <a:rPr lang="de-DE" dirty="0" err="1"/>
              <a:t>that</a:t>
            </a:r>
            <a:r>
              <a:rPr lang="de-DE" dirty="0"/>
              <a:t> </a:t>
            </a:r>
            <a:r>
              <a:rPr lang="de-DE" dirty="0" err="1"/>
              <a:t>enables</a:t>
            </a:r>
            <a:r>
              <a:rPr lang="de-DE" dirty="0"/>
              <a:t> a </a:t>
            </a:r>
            <a:r>
              <a:rPr lang="de-DE" dirty="0" err="1"/>
              <a:t>signal</a:t>
            </a:r>
            <a:r>
              <a:rPr lang="de-DE" dirty="0"/>
              <a:t>          {</a:t>
            </a:r>
            <a:r>
              <a:rPr lang="de-DE" dirty="0" err="1"/>
              <a:t>no</a:t>
            </a:r>
            <a:r>
              <a:rPr lang="de-DE" dirty="0"/>
              <a:t> </a:t>
            </a:r>
            <a:r>
              <a:rPr lang="de-DE" dirty="0" err="1"/>
              <a:t>action</a:t>
            </a:r>
            <a:r>
              <a:rPr lang="de-DE" dirty="0"/>
              <a:t> </a:t>
            </a:r>
            <a:r>
              <a:rPr lang="de-DE" dirty="0" err="1"/>
              <a:t>required</a:t>
            </a:r>
            <a:r>
              <a:rPr lang="de-DE" dirty="0"/>
              <a:t>, slow down, </a:t>
            </a:r>
            <a:r>
              <a:rPr lang="de-DE" dirty="0" err="1"/>
              <a:t>emergency</a:t>
            </a:r>
            <a:r>
              <a:rPr lang="de-DE" dirty="0"/>
              <a:t> </a:t>
            </a:r>
            <a:r>
              <a:rPr lang="de-DE" dirty="0" err="1"/>
              <a:t>braking</a:t>
            </a:r>
            <a:r>
              <a:rPr lang="de-DE" dirty="0"/>
              <a:t>} </a:t>
            </a:r>
          </a:p>
          <a:p>
            <a:endParaRPr lang="de-DE" dirty="0"/>
          </a:p>
          <a:p>
            <a:pPr marL="571500" indent="-571500">
              <a:buFont typeface="Arial" panose="020B0604020202020204" pitchFamily="34" charset="0"/>
              <a:buChar char="•"/>
            </a:pPr>
            <a:r>
              <a:rPr lang="de-DE" dirty="0"/>
              <a:t>More </a:t>
            </a:r>
            <a:r>
              <a:rPr lang="de-DE" dirty="0" err="1"/>
              <a:t>features</a:t>
            </a:r>
            <a:r>
              <a:rPr lang="de-DE" dirty="0"/>
              <a:t> in </a:t>
            </a:r>
            <a:r>
              <a:rPr lang="de-DE" dirty="0" err="1"/>
              <a:t>future</a:t>
            </a:r>
            <a:r>
              <a:rPr lang="de-DE" dirty="0"/>
              <a:t> </a:t>
            </a:r>
            <a:r>
              <a:rPr lang="de-DE" dirty="0" err="1"/>
              <a:t>implementations</a:t>
            </a:r>
            <a:endParaRPr lang="de-DE" dirty="0"/>
          </a:p>
        </p:txBody>
      </p:sp>
      <p:sp>
        <p:nvSpPr>
          <p:cNvPr id="8" name="Titel 7"/>
          <p:cNvSpPr>
            <a:spLocks noGrp="1"/>
          </p:cNvSpPr>
          <p:nvPr>
            <p:ph type="title"/>
          </p:nvPr>
        </p:nvSpPr>
        <p:spPr>
          <a:xfrm>
            <a:off x="1318792" y="593304"/>
            <a:ext cx="18873787" cy="1439863"/>
          </a:xfrm>
        </p:spPr>
        <p:txBody>
          <a:bodyPr/>
          <a:lstStyle/>
          <a:p>
            <a:r>
              <a:rPr lang="de-DE" sz="8800" dirty="0"/>
              <a:t>Deep Learning Model</a:t>
            </a:r>
          </a:p>
        </p:txBody>
      </p:sp>
      <p:sp>
        <p:nvSpPr>
          <p:cNvPr id="5" name="Foliennummernplatzhalter 4"/>
          <p:cNvSpPr>
            <a:spLocks noGrp="1"/>
          </p:cNvSpPr>
          <p:nvPr>
            <p:ph type="sldNum" sz="quarter" idx="10"/>
          </p:nvPr>
        </p:nvSpPr>
        <p:spPr>
          <a:xfrm>
            <a:off x="21599936" y="13319999"/>
            <a:ext cx="1836000" cy="216000"/>
          </a:xfrm>
        </p:spPr>
        <p:txBody>
          <a:bodyPr/>
          <a:lstStyle/>
          <a:p>
            <a:fld id="{6D79B608-30BF-4780-AD74-2A39D90104E2}" type="slidenum">
              <a:rPr lang="de-DE" altLang="de-DE" smtClean="0"/>
              <a:pPr/>
              <a:t>19</a:t>
            </a:fld>
            <a:endParaRPr lang="de-DE" altLang="de-DE" dirty="0"/>
          </a:p>
        </p:txBody>
      </p:sp>
      <p:pic>
        <p:nvPicPr>
          <p:cNvPr id="6" name="Picture 5">
            <a:extLst>
              <a:ext uri="{FF2B5EF4-FFF2-40B4-BE49-F238E27FC236}">
                <a16:creationId xmlns:a16="http://schemas.microsoft.com/office/drawing/2014/main" id="{0C221748-535D-40F7-BED5-FAE0AEEBA5EE}"/>
              </a:ext>
            </a:extLst>
          </p:cNvPr>
          <p:cNvPicPr>
            <a:picLocks noChangeAspect="1"/>
          </p:cNvPicPr>
          <p:nvPr/>
        </p:nvPicPr>
        <p:blipFill>
          <a:blip r:embed="rId2"/>
          <a:stretch>
            <a:fillRect/>
          </a:stretch>
        </p:blipFill>
        <p:spPr>
          <a:xfrm>
            <a:off x="12047984" y="7820121"/>
            <a:ext cx="648072" cy="622055"/>
          </a:xfrm>
          <a:prstGeom prst="rect">
            <a:avLst/>
          </a:prstGeom>
        </p:spPr>
      </p:pic>
      <p:sp>
        <p:nvSpPr>
          <p:cNvPr id="7" name="Fußzeilenplatzhalter 1">
            <a:extLst>
              <a:ext uri="{FF2B5EF4-FFF2-40B4-BE49-F238E27FC236}">
                <a16:creationId xmlns:a16="http://schemas.microsoft.com/office/drawing/2014/main" id="{CD9BC33D-7F18-4068-A86F-7AA7DD94AEF7}"/>
              </a:ext>
            </a:extLst>
          </p:cNvPr>
          <p:cNvSpPr>
            <a:spLocks noGrp="1"/>
          </p:cNvSpPr>
          <p:nvPr>
            <p:ph type="ftr" sz="quarter" idx="11"/>
          </p:nvPr>
        </p:nvSpPr>
        <p:spPr>
          <a:xfrm>
            <a:off x="1941884" y="13266738"/>
            <a:ext cx="20115212" cy="377825"/>
          </a:xfrm>
        </p:spPr>
        <p:txBody>
          <a:bodyPr/>
          <a:lstStyle/>
          <a:p>
            <a:r>
              <a:rPr lang="de-DE" dirty="0"/>
              <a:t>Felix Hoffmann</a:t>
            </a:r>
          </a:p>
          <a:p>
            <a:endParaRPr lang="de-DE" dirty="0"/>
          </a:p>
        </p:txBody>
      </p:sp>
    </p:spTree>
    <p:extLst>
      <p:ext uri="{BB962C8B-B14F-4D97-AF65-F5344CB8AC3E}">
        <p14:creationId xmlns:p14="http://schemas.microsoft.com/office/powerpoint/2010/main" val="131470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1D0D018-323E-4CD5-98C4-D26A97EF90D6}"/>
              </a:ext>
            </a:extLst>
          </p:cNvPr>
          <p:cNvSpPr>
            <a:spLocks noGrp="1"/>
          </p:cNvSpPr>
          <p:nvPr>
            <p:ph type="ftr" sz="quarter" idx="11"/>
          </p:nvPr>
        </p:nvSpPr>
        <p:spPr/>
        <p:txBody>
          <a:bodyPr/>
          <a:lstStyle/>
          <a:p>
            <a:pPr>
              <a:defRPr/>
            </a:pPr>
            <a:endParaRPr lang="de-DE" dirty="0"/>
          </a:p>
        </p:txBody>
      </p:sp>
      <p:sp>
        <p:nvSpPr>
          <p:cNvPr id="3" name="Inhaltsplatzhalter 2">
            <a:extLst>
              <a:ext uri="{FF2B5EF4-FFF2-40B4-BE49-F238E27FC236}">
                <a16:creationId xmlns:a16="http://schemas.microsoft.com/office/drawing/2014/main" id="{397813C0-8563-49E3-B9D2-B189F42F648D}"/>
              </a:ext>
            </a:extLst>
          </p:cNvPr>
          <p:cNvSpPr>
            <a:spLocks noGrp="1"/>
          </p:cNvSpPr>
          <p:nvPr>
            <p:ph idx="12"/>
          </p:nvPr>
        </p:nvSpPr>
        <p:spPr/>
        <p:txBody>
          <a:bodyPr/>
          <a:lstStyle/>
          <a:p>
            <a:pPr marL="571500" indent="-571500">
              <a:buFont typeface="Arial" panose="020B0604020202020204" pitchFamily="34" charset="0"/>
              <a:buChar char="•"/>
            </a:pPr>
            <a:r>
              <a:rPr lang="de-DE" dirty="0"/>
              <a:t>User View (Edis)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Modeler</a:t>
            </a:r>
            <a:r>
              <a:rPr lang="de-DE" dirty="0"/>
              <a:t> View (Felix)</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Implementation View (Alen &amp; Pascal)</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Validation View (Edis &amp; Martin)</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Summary &amp; Outlook</a:t>
            </a:r>
          </a:p>
        </p:txBody>
      </p:sp>
      <p:sp>
        <p:nvSpPr>
          <p:cNvPr id="4" name="Titel 3">
            <a:extLst>
              <a:ext uri="{FF2B5EF4-FFF2-40B4-BE49-F238E27FC236}">
                <a16:creationId xmlns:a16="http://schemas.microsoft.com/office/drawing/2014/main" id="{05DFC27A-2ADD-414F-BDC1-64919572B7AE}"/>
              </a:ext>
            </a:extLst>
          </p:cNvPr>
          <p:cNvSpPr>
            <a:spLocks noGrp="1"/>
          </p:cNvSpPr>
          <p:nvPr>
            <p:ph type="title"/>
          </p:nvPr>
        </p:nvSpPr>
        <p:spPr>
          <a:xfrm>
            <a:off x="1894856" y="586581"/>
            <a:ext cx="18873787" cy="1439863"/>
          </a:xfrm>
        </p:spPr>
        <p:txBody>
          <a:bodyPr/>
          <a:lstStyle/>
          <a:p>
            <a:r>
              <a:rPr lang="de-DE" sz="8800" dirty="0" err="1"/>
              <a:t>Overview</a:t>
            </a:r>
            <a:endParaRPr lang="de-DE" sz="8800" dirty="0"/>
          </a:p>
        </p:txBody>
      </p:sp>
      <p:sp>
        <p:nvSpPr>
          <p:cNvPr id="5" name="Foliennummernplatzhalter 4">
            <a:extLst>
              <a:ext uri="{FF2B5EF4-FFF2-40B4-BE49-F238E27FC236}">
                <a16:creationId xmlns:a16="http://schemas.microsoft.com/office/drawing/2014/main" id="{46DAB972-AB23-41F5-BF6C-7D7CA2FA9FA4}"/>
              </a:ext>
            </a:extLst>
          </p:cNvPr>
          <p:cNvSpPr>
            <a:spLocks noGrp="1"/>
          </p:cNvSpPr>
          <p:nvPr>
            <p:ph type="sldNum" sz="quarter" idx="10"/>
          </p:nvPr>
        </p:nvSpPr>
        <p:spPr/>
        <p:txBody>
          <a:bodyPr/>
          <a:lstStyle/>
          <a:p>
            <a:pPr>
              <a:defRPr/>
            </a:pPr>
            <a:fld id="{6D79B608-30BF-4780-AD74-2A39D90104E2}" type="slidenum">
              <a:rPr lang="de-DE" altLang="de-DE" smtClean="0"/>
              <a:pPr>
                <a:defRPr/>
              </a:pPr>
              <a:t>2</a:t>
            </a:fld>
            <a:endParaRPr lang="de-DE" altLang="de-DE" dirty="0"/>
          </a:p>
        </p:txBody>
      </p:sp>
    </p:spTree>
    <p:extLst>
      <p:ext uri="{BB962C8B-B14F-4D97-AF65-F5344CB8AC3E}">
        <p14:creationId xmlns:p14="http://schemas.microsoft.com/office/powerpoint/2010/main" val="184934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Felix Hoffmann</a:t>
            </a:r>
          </a:p>
          <a:p>
            <a:endParaRPr lang="de-DE" dirty="0"/>
          </a:p>
        </p:txBody>
      </p:sp>
      <p:sp>
        <p:nvSpPr>
          <p:cNvPr id="9" name="Inhaltsplatzhalter 8"/>
          <p:cNvSpPr>
            <a:spLocks noGrp="1"/>
          </p:cNvSpPr>
          <p:nvPr>
            <p:ph idx="12"/>
          </p:nvPr>
        </p:nvSpPr>
        <p:spPr/>
        <p:txBody>
          <a:bodyPr/>
          <a:lstStyle/>
          <a:p>
            <a:r>
              <a:rPr lang="de-DE" dirty="0" err="1"/>
              <a:t>With</a:t>
            </a:r>
            <a:r>
              <a:rPr lang="de-DE" dirty="0"/>
              <a:t> a </a:t>
            </a:r>
            <a:r>
              <a:rPr lang="de-DE" dirty="0" err="1"/>
              <a:t>more</a:t>
            </a:r>
            <a:r>
              <a:rPr lang="de-DE" dirty="0"/>
              <a:t> </a:t>
            </a:r>
            <a:r>
              <a:rPr lang="de-DE" dirty="0" err="1"/>
              <a:t>advanced</a:t>
            </a:r>
            <a:r>
              <a:rPr lang="de-DE" dirty="0"/>
              <a:t> NN </a:t>
            </a:r>
            <a:r>
              <a:rPr lang="de-DE" dirty="0" err="1"/>
              <a:t>we</a:t>
            </a:r>
            <a:r>
              <a:rPr lang="de-DE" dirty="0"/>
              <a:t> </a:t>
            </a:r>
            <a:r>
              <a:rPr lang="de-DE" dirty="0" err="1"/>
              <a:t>can</a:t>
            </a:r>
            <a:r>
              <a:rPr lang="de-DE" dirty="0"/>
              <a:t> </a:t>
            </a:r>
            <a:r>
              <a:rPr lang="de-DE" dirty="0" err="1"/>
              <a:t>take</a:t>
            </a:r>
            <a:r>
              <a:rPr lang="de-DE" dirty="0"/>
              <a:t> </a:t>
            </a:r>
            <a:r>
              <a:rPr lang="de-DE" dirty="0" err="1"/>
              <a:t>more</a:t>
            </a:r>
            <a:r>
              <a:rPr lang="de-DE" dirty="0"/>
              <a:t> variables </a:t>
            </a:r>
            <a:r>
              <a:rPr lang="de-DE" dirty="0" err="1"/>
              <a:t>into</a:t>
            </a:r>
            <a:r>
              <a:rPr lang="de-DE" dirty="0"/>
              <a:t> </a:t>
            </a:r>
            <a:r>
              <a:rPr lang="de-DE" dirty="0" err="1"/>
              <a:t>account</a:t>
            </a:r>
            <a:r>
              <a:rPr lang="de-DE" dirty="0"/>
              <a:t> </a:t>
            </a:r>
            <a:r>
              <a:rPr lang="de-DE" dirty="0" err="1"/>
              <a:t>when</a:t>
            </a:r>
            <a:r>
              <a:rPr lang="de-DE" dirty="0"/>
              <a:t> </a:t>
            </a:r>
            <a:r>
              <a:rPr lang="de-DE" dirty="0" err="1"/>
              <a:t>determining</a:t>
            </a:r>
            <a:r>
              <a:rPr lang="de-DE" dirty="0"/>
              <a:t> a </a:t>
            </a:r>
            <a:r>
              <a:rPr lang="de-DE" dirty="0" err="1"/>
              <a:t>value</a:t>
            </a:r>
            <a:r>
              <a:rPr lang="de-DE" dirty="0"/>
              <a:t> </a:t>
            </a:r>
            <a:r>
              <a:rPr lang="de-DE" dirty="0" err="1"/>
              <a:t>for</a:t>
            </a:r>
            <a:r>
              <a:rPr lang="de-DE" dirty="0"/>
              <a:t> </a:t>
            </a:r>
            <a:r>
              <a:rPr lang="de-DE" dirty="0" err="1"/>
              <a:t>our</a:t>
            </a:r>
            <a:r>
              <a:rPr lang="de-DE" dirty="0"/>
              <a:t> </a:t>
            </a:r>
            <a:r>
              <a:rPr lang="de-DE" dirty="0" err="1"/>
              <a:t>abstract</a:t>
            </a:r>
            <a:r>
              <a:rPr lang="de-DE" dirty="0"/>
              <a:t> </a:t>
            </a:r>
            <a:r>
              <a:rPr lang="de-DE" dirty="0" err="1"/>
              <a:t>concept</a:t>
            </a:r>
            <a:r>
              <a:rPr lang="de-DE" dirty="0"/>
              <a:t> </a:t>
            </a:r>
            <a:r>
              <a:rPr lang="de-DE" dirty="0" err="1"/>
              <a:t>of</a:t>
            </a:r>
            <a:r>
              <a:rPr lang="de-DE" dirty="0"/>
              <a:t> a </a:t>
            </a:r>
            <a:r>
              <a:rPr lang="de-DE" dirty="0" err="1"/>
              <a:t>danger</a:t>
            </a:r>
            <a:r>
              <a:rPr lang="de-DE" dirty="0"/>
              <a:t> </a:t>
            </a:r>
            <a:r>
              <a:rPr lang="de-DE" dirty="0" err="1"/>
              <a:t>level</a:t>
            </a:r>
            <a:r>
              <a:rPr lang="de-DE" dirty="0"/>
              <a:t>:</a:t>
            </a:r>
          </a:p>
          <a:p>
            <a:endParaRPr lang="de-DE" dirty="0"/>
          </a:p>
          <a:p>
            <a:pPr marL="571500" indent="-571500">
              <a:buFont typeface="Arial" panose="020B0604020202020204" pitchFamily="34" charset="0"/>
              <a:buChar char="•"/>
            </a:pPr>
            <a:r>
              <a:rPr lang="de-DE" dirty="0" err="1"/>
              <a:t>Temporary</a:t>
            </a:r>
            <a:r>
              <a:rPr lang="de-DE" dirty="0"/>
              <a:t> </a:t>
            </a:r>
            <a:r>
              <a:rPr lang="de-DE" dirty="0" err="1"/>
              <a:t>objects</a:t>
            </a:r>
            <a:endParaRPr lang="de-DE" dirty="0"/>
          </a:p>
          <a:p>
            <a:pPr marL="1500188" lvl="2" indent="-571500"/>
            <a:r>
              <a:rPr lang="de-DE" dirty="0" err="1"/>
              <a:t>Wheelchairs</a:t>
            </a:r>
            <a:endParaRPr lang="de-DE" dirty="0"/>
          </a:p>
          <a:p>
            <a:pPr marL="1500188" lvl="2" indent="-571500"/>
            <a:r>
              <a:rPr lang="de-DE" dirty="0"/>
              <a:t>Smartphones</a:t>
            </a:r>
          </a:p>
          <a:p>
            <a:pPr marL="1500188" lvl="2" indent="-571500"/>
            <a:r>
              <a:rPr lang="de-DE" dirty="0"/>
              <a:t>Suitcases</a:t>
            </a:r>
          </a:p>
          <a:p>
            <a:pPr marL="1500188" lvl="2" indent="-571500"/>
            <a:endParaRPr lang="de-DE" dirty="0"/>
          </a:p>
          <a:p>
            <a:pPr marL="571500" indent="-571500">
              <a:buFont typeface="Arial" panose="020B0604020202020204" pitchFamily="34" charset="0"/>
              <a:buChar char="•"/>
            </a:pPr>
            <a:r>
              <a:rPr lang="de-DE" dirty="0"/>
              <a:t>Animals</a:t>
            </a:r>
          </a:p>
          <a:p>
            <a:pPr marL="1500188" lvl="2" indent="-571500"/>
            <a:r>
              <a:rPr lang="de-DE" dirty="0" err="1"/>
              <a:t>Especially</a:t>
            </a:r>
            <a:r>
              <a:rPr lang="de-DE" dirty="0"/>
              <a:t> </a:t>
            </a:r>
            <a:r>
              <a:rPr lang="de-DE" dirty="0" err="1"/>
              <a:t>pets</a:t>
            </a:r>
            <a:r>
              <a:rPr lang="de-DE" dirty="0"/>
              <a:t> like </a:t>
            </a:r>
            <a:r>
              <a:rPr lang="de-DE" dirty="0" err="1"/>
              <a:t>dogs</a:t>
            </a:r>
            <a:endParaRPr lang="de-DE" dirty="0"/>
          </a:p>
          <a:p>
            <a:pPr marL="1500188" lvl="2" indent="-571500"/>
            <a:endParaRPr lang="de-DE" dirty="0"/>
          </a:p>
          <a:p>
            <a:pPr marL="571500" indent="-571500">
              <a:buFont typeface="Arial" panose="020B0604020202020204" pitchFamily="34" charset="0"/>
              <a:buChar char="•"/>
            </a:pPr>
            <a:r>
              <a:rPr lang="de-DE" dirty="0"/>
              <a:t>Tracking </a:t>
            </a:r>
            <a:r>
              <a:rPr lang="de-DE" dirty="0" err="1"/>
              <a:t>movement</a:t>
            </a:r>
            <a:r>
              <a:rPr lang="de-DE" dirty="0"/>
              <a:t> </a:t>
            </a:r>
            <a:r>
              <a:rPr lang="de-DE" dirty="0" err="1"/>
              <a:t>over</a:t>
            </a:r>
            <a:r>
              <a:rPr lang="de-DE" dirty="0"/>
              <a:t> time</a:t>
            </a:r>
          </a:p>
        </p:txBody>
      </p:sp>
      <p:sp>
        <p:nvSpPr>
          <p:cNvPr id="8" name="Titel 7"/>
          <p:cNvSpPr>
            <a:spLocks noGrp="1"/>
          </p:cNvSpPr>
          <p:nvPr>
            <p:ph type="title"/>
          </p:nvPr>
        </p:nvSpPr>
        <p:spPr>
          <a:xfrm>
            <a:off x="1894856" y="593304"/>
            <a:ext cx="18873787" cy="1439863"/>
          </a:xfrm>
        </p:spPr>
        <p:txBody>
          <a:bodyPr/>
          <a:lstStyle/>
          <a:p>
            <a:r>
              <a:rPr lang="de-DE" sz="8800" dirty="0" err="1"/>
              <a:t>Required</a:t>
            </a:r>
            <a:r>
              <a:rPr lang="de-DE" sz="8800" dirty="0"/>
              <a:t> Features</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20</a:t>
            </a:fld>
            <a:endParaRPr lang="de-DE" altLang="de-DE" dirty="0"/>
          </a:p>
        </p:txBody>
      </p:sp>
    </p:spTree>
    <p:extLst>
      <p:ext uri="{BB962C8B-B14F-4D97-AF65-F5344CB8AC3E}">
        <p14:creationId xmlns:p14="http://schemas.microsoft.com/office/powerpoint/2010/main" val="391419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Felix Hoffmann</a:t>
            </a:r>
          </a:p>
          <a:p>
            <a:endParaRPr lang="de-DE" dirty="0"/>
          </a:p>
        </p:txBody>
      </p:sp>
      <p:sp>
        <p:nvSpPr>
          <p:cNvPr id="9" name="Inhaltsplatzhalter 8"/>
          <p:cNvSpPr>
            <a:spLocks noGrp="1"/>
          </p:cNvSpPr>
          <p:nvPr>
            <p:ph idx="12"/>
          </p:nvPr>
        </p:nvSpPr>
        <p:spPr>
          <a:xfrm>
            <a:off x="1894856" y="2321496"/>
            <a:ext cx="20356141" cy="9848850"/>
          </a:xfrm>
        </p:spPr>
        <p:txBody>
          <a:bodyPr/>
          <a:lstStyle/>
          <a:p>
            <a:endParaRPr lang="de-DE" dirty="0"/>
          </a:p>
          <a:p>
            <a:pPr marL="571500" indent="-571500">
              <a:buFont typeface="Arial" panose="020B0604020202020204" pitchFamily="34" charset="0"/>
              <a:buChar char="•"/>
            </a:pPr>
            <a:r>
              <a:rPr lang="de-DE" dirty="0"/>
              <a:t>Training </a:t>
            </a:r>
            <a:r>
              <a:rPr lang="de-DE" dirty="0" err="1"/>
              <a:t>model</a:t>
            </a:r>
            <a:r>
              <a:rPr lang="de-DE" dirty="0"/>
              <a:t> on </a:t>
            </a:r>
            <a:r>
              <a:rPr lang="de-DE" dirty="0" err="1"/>
              <a:t>more</a:t>
            </a:r>
            <a:r>
              <a:rPr lang="de-DE" dirty="0"/>
              <a:t> real-</a:t>
            </a:r>
            <a:r>
              <a:rPr lang="de-DE" dirty="0" err="1"/>
              <a:t>world</a:t>
            </a:r>
            <a:r>
              <a:rPr lang="de-DE" dirty="0"/>
              <a:t> </a:t>
            </a:r>
            <a:r>
              <a:rPr lang="de-DE" dirty="0" err="1"/>
              <a:t>data</a:t>
            </a:r>
            <a:r>
              <a:rPr lang="de-DE" dirty="0"/>
              <a:t> / </a:t>
            </a:r>
            <a:r>
              <a:rPr lang="de-DE" dirty="0" err="1"/>
              <a:t>more</a:t>
            </a:r>
            <a:r>
              <a:rPr lang="de-DE" dirty="0"/>
              <a:t> </a:t>
            </a:r>
            <a:r>
              <a:rPr lang="de-DE" dirty="0" err="1"/>
              <a:t>accurate</a:t>
            </a:r>
            <a:r>
              <a:rPr lang="de-DE" dirty="0"/>
              <a:t> </a:t>
            </a:r>
            <a:r>
              <a:rPr lang="de-DE" dirty="0" err="1"/>
              <a:t>simulations</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Increasing</a:t>
            </a:r>
            <a:r>
              <a:rPr lang="de-DE" dirty="0"/>
              <a:t> </a:t>
            </a:r>
            <a:r>
              <a:rPr lang="de-DE" dirty="0" err="1"/>
              <a:t>robustness</a:t>
            </a:r>
            <a:r>
              <a:rPr lang="de-DE" dirty="0"/>
              <a:t> </a:t>
            </a:r>
            <a:r>
              <a:rPr lang="de-DE" dirty="0" err="1"/>
              <a:t>to</a:t>
            </a:r>
            <a:r>
              <a:rPr lang="de-DE" dirty="0"/>
              <a:t> </a:t>
            </a:r>
            <a:r>
              <a:rPr lang="de-DE" dirty="0" err="1"/>
              <a:t>variance</a:t>
            </a:r>
            <a:endParaRPr lang="de-DE" dirty="0"/>
          </a:p>
          <a:p>
            <a:pPr marL="1500188" lvl="2" indent="-571500"/>
            <a:r>
              <a:rPr lang="de-DE" dirty="0" err="1"/>
              <a:t>Lighting</a:t>
            </a:r>
            <a:r>
              <a:rPr lang="de-DE" dirty="0"/>
              <a:t> </a:t>
            </a:r>
            <a:r>
              <a:rPr lang="de-DE" dirty="0" err="1"/>
              <a:t>conditions</a:t>
            </a:r>
            <a:r>
              <a:rPr lang="de-DE" dirty="0"/>
              <a:t> (</a:t>
            </a:r>
            <a:r>
              <a:rPr lang="de-DE" dirty="0" err="1"/>
              <a:t>influence</a:t>
            </a:r>
            <a:r>
              <a:rPr lang="de-DE" dirty="0"/>
              <a:t> </a:t>
            </a:r>
            <a:r>
              <a:rPr lang="de-DE" dirty="0" err="1"/>
              <a:t>noise</a:t>
            </a:r>
            <a:r>
              <a:rPr lang="de-DE" dirty="0"/>
              <a:t> </a:t>
            </a:r>
            <a:r>
              <a:rPr lang="de-DE" dirty="0" err="1"/>
              <a:t>levels</a:t>
            </a:r>
            <a:r>
              <a:rPr lang="de-DE" dirty="0"/>
              <a:t> in </a:t>
            </a:r>
            <a:r>
              <a:rPr lang="de-DE" dirty="0" err="1"/>
              <a:t>camera</a:t>
            </a:r>
            <a:r>
              <a:rPr lang="de-DE" dirty="0"/>
              <a:t> </a:t>
            </a:r>
            <a:r>
              <a:rPr lang="de-DE" dirty="0" err="1"/>
              <a:t>images</a:t>
            </a:r>
            <a:r>
              <a:rPr lang="de-DE" dirty="0"/>
              <a:t>)</a:t>
            </a:r>
          </a:p>
          <a:p>
            <a:pPr marL="1500188" lvl="2" indent="-571500"/>
            <a:r>
              <a:rPr lang="de-DE" dirty="0" err="1"/>
              <a:t>Reasoning</a:t>
            </a:r>
            <a:r>
              <a:rPr lang="de-DE" dirty="0"/>
              <a:t> (e.g. human </a:t>
            </a:r>
            <a:r>
              <a:rPr lang="de-DE" dirty="0" err="1"/>
              <a:t>shown</a:t>
            </a:r>
            <a:r>
              <a:rPr lang="de-DE" dirty="0"/>
              <a:t> on </a:t>
            </a:r>
            <a:r>
              <a:rPr lang="de-DE" dirty="0" err="1"/>
              <a:t>display</a:t>
            </a:r>
            <a:r>
              <a:rPr lang="de-DE" dirty="0"/>
              <a:t> </a:t>
            </a:r>
            <a:r>
              <a:rPr lang="de-DE" dirty="0" err="1"/>
              <a:t>attached</a:t>
            </a:r>
            <a:r>
              <a:rPr lang="de-DE" dirty="0"/>
              <a:t> </a:t>
            </a:r>
            <a:r>
              <a:rPr lang="de-DE" dirty="0" err="1"/>
              <a:t>to</a:t>
            </a:r>
            <a:r>
              <a:rPr lang="de-DE" dirty="0"/>
              <a:t> </a:t>
            </a:r>
            <a:r>
              <a:rPr lang="de-DE" dirty="0" err="1"/>
              <a:t>the</a:t>
            </a:r>
            <a:r>
              <a:rPr lang="de-DE" dirty="0"/>
              <a:t> wall </a:t>
            </a:r>
            <a:r>
              <a:rPr lang="de-DE" dirty="0" err="1"/>
              <a:t>is</a:t>
            </a:r>
            <a:r>
              <a:rPr lang="de-DE" dirty="0"/>
              <a:t> not a real </a:t>
            </a:r>
            <a:r>
              <a:rPr lang="de-DE" dirty="0" err="1"/>
              <a:t>person</a:t>
            </a:r>
            <a:r>
              <a:rPr lang="de-DE" dirty="0"/>
              <a:t>)</a:t>
            </a:r>
          </a:p>
          <a:p>
            <a:pPr marL="1500188" lvl="2" indent="-571500"/>
            <a:r>
              <a:rPr lang="de-DE" dirty="0" err="1"/>
              <a:t>Reflections</a:t>
            </a:r>
            <a:r>
              <a:rPr lang="de-DE" dirty="0"/>
              <a:t> (e.g. </a:t>
            </a:r>
            <a:r>
              <a:rPr lang="de-DE" dirty="0" err="1"/>
              <a:t>object</a:t>
            </a:r>
            <a:r>
              <a:rPr lang="de-DE" dirty="0"/>
              <a:t> </a:t>
            </a:r>
            <a:r>
              <a:rPr lang="de-DE" dirty="0" err="1"/>
              <a:t>duplicated</a:t>
            </a:r>
            <a:r>
              <a:rPr lang="de-DE" dirty="0"/>
              <a:t> in </a:t>
            </a:r>
            <a:r>
              <a:rPr lang="de-DE" dirty="0" err="1"/>
              <a:t>mirror</a:t>
            </a:r>
            <a:r>
              <a:rPr lang="de-DE" dirty="0"/>
              <a:t> / </a:t>
            </a:r>
            <a:r>
              <a:rPr lang="de-DE" dirty="0" err="1"/>
              <a:t>glass</a:t>
            </a:r>
            <a:r>
              <a:rPr lang="de-DE" dirty="0"/>
              <a:t> wall)</a:t>
            </a:r>
          </a:p>
          <a:p>
            <a:pPr marL="1500188" lvl="2" indent="-571500"/>
            <a:r>
              <a:rPr lang="de-DE" dirty="0" err="1"/>
              <a:t>Occlusion</a:t>
            </a:r>
            <a:r>
              <a:rPr lang="de-DE" dirty="0"/>
              <a:t> (e.g. human (</a:t>
            </a:r>
            <a:r>
              <a:rPr lang="de-DE" dirty="0" err="1"/>
              <a:t>partially</a:t>
            </a:r>
            <a:r>
              <a:rPr lang="de-DE" dirty="0"/>
              <a:t>) </a:t>
            </a:r>
            <a:r>
              <a:rPr lang="de-DE" dirty="0" err="1"/>
              <a:t>hidden</a:t>
            </a:r>
            <a:r>
              <a:rPr lang="de-DE" dirty="0"/>
              <a:t> </a:t>
            </a:r>
            <a:r>
              <a:rPr lang="de-DE" dirty="0" err="1"/>
              <a:t>by</a:t>
            </a:r>
            <a:r>
              <a:rPr lang="de-DE" dirty="0"/>
              <a:t> </a:t>
            </a:r>
            <a:r>
              <a:rPr lang="de-DE" dirty="0" err="1"/>
              <a:t>another</a:t>
            </a:r>
            <a:r>
              <a:rPr lang="de-DE" dirty="0"/>
              <a:t> </a:t>
            </a:r>
            <a:r>
              <a:rPr lang="de-DE" dirty="0" err="1"/>
              <a:t>object</a:t>
            </a:r>
            <a:r>
              <a:rPr lang="de-DE" dirty="0"/>
              <a:t>)</a:t>
            </a:r>
          </a:p>
          <a:p>
            <a:pPr marL="1500188" lvl="2" indent="-571500"/>
            <a:endParaRPr lang="de-DE" dirty="0"/>
          </a:p>
          <a:p>
            <a:pPr marL="571500" indent="-571500">
              <a:buFont typeface="Arial" panose="020B0604020202020204" pitchFamily="34" charset="0"/>
              <a:buChar char="•"/>
            </a:pPr>
            <a:r>
              <a:rPr lang="de-DE" dirty="0"/>
              <a:t>Explainability</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Certification</a:t>
            </a:r>
            <a:endParaRPr lang="de-DE" dirty="0"/>
          </a:p>
        </p:txBody>
      </p:sp>
      <p:sp>
        <p:nvSpPr>
          <p:cNvPr id="8" name="Titel 7"/>
          <p:cNvSpPr>
            <a:spLocks noGrp="1"/>
          </p:cNvSpPr>
          <p:nvPr>
            <p:ph type="title"/>
          </p:nvPr>
        </p:nvSpPr>
        <p:spPr>
          <a:xfrm>
            <a:off x="1894856" y="593304"/>
            <a:ext cx="18873787" cy="1439863"/>
          </a:xfrm>
        </p:spPr>
        <p:txBody>
          <a:bodyPr/>
          <a:lstStyle/>
          <a:p>
            <a:r>
              <a:rPr lang="de-DE" sz="8800" dirty="0" err="1"/>
              <a:t>Required</a:t>
            </a:r>
            <a:r>
              <a:rPr lang="de-DE" sz="8800" dirty="0"/>
              <a:t> Features</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21</a:t>
            </a:fld>
            <a:endParaRPr lang="de-DE" altLang="de-DE" dirty="0"/>
          </a:p>
        </p:txBody>
      </p:sp>
    </p:spTree>
    <p:extLst>
      <p:ext uri="{BB962C8B-B14F-4D97-AF65-F5344CB8AC3E}">
        <p14:creationId xmlns:p14="http://schemas.microsoft.com/office/powerpoint/2010/main" val="262726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47FA512-1660-43E7-8A82-4AECDCCC1FA1}"/>
              </a:ext>
            </a:extLst>
          </p:cNvPr>
          <p:cNvSpPr>
            <a:spLocks noGrp="1"/>
          </p:cNvSpPr>
          <p:nvPr>
            <p:ph type="ftr" sz="quarter" idx="11"/>
          </p:nvPr>
        </p:nvSpPr>
        <p:spPr/>
        <p:txBody>
          <a:bodyPr/>
          <a:lstStyle/>
          <a:p>
            <a:pPr>
              <a:defRPr/>
            </a:pPr>
            <a:r>
              <a:rPr lang="de-DE" dirty="0"/>
              <a:t>Edis </a:t>
            </a:r>
            <a:r>
              <a:rPr lang="de-DE" dirty="0" err="1"/>
              <a:t>Kurtanovic</a:t>
            </a:r>
            <a:endParaRPr lang="de-DE" dirty="0"/>
          </a:p>
        </p:txBody>
      </p:sp>
      <p:sp>
        <p:nvSpPr>
          <p:cNvPr id="4" name="Titel 3">
            <a:extLst>
              <a:ext uri="{FF2B5EF4-FFF2-40B4-BE49-F238E27FC236}">
                <a16:creationId xmlns:a16="http://schemas.microsoft.com/office/drawing/2014/main" id="{158602AD-7F60-4B84-A54B-4A38E0B1F717}"/>
              </a:ext>
            </a:extLst>
          </p:cNvPr>
          <p:cNvSpPr>
            <a:spLocks noGrp="1"/>
          </p:cNvSpPr>
          <p:nvPr>
            <p:ph type="title"/>
          </p:nvPr>
        </p:nvSpPr>
        <p:spPr/>
        <p:txBody>
          <a:bodyPr/>
          <a:lstStyle/>
          <a:p>
            <a:r>
              <a:rPr lang="de-DE" sz="8800" dirty="0"/>
              <a:t>Security Protocol</a:t>
            </a:r>
          </a:p>
        </p:txBody>
      </p:sp>
      <p:sp>
        <p:nvSpPr>
          <p:cNvPr id="5" name="Foliennummernplatzhalter 4">
            <a:extLst>
              <a:ext uri="{FF2B5EF4-FFF2-40B4-BE49-F238E27FC236}">
                <a16:creationId xmlns:a16="http://schemas.microsoft.com/office/drawing/2014/main" id="{386043EB-F3A5-4BC2-9457-222594AB6E6F}"/>
              </a:ext>
            </a:extLst>
          </p:cNvPr>
          <p:cNvSpPr>
            <a:spLocks noGrp="1"/>
          </p:cNvSpPr>
          <p:nvPr>
            <p:ph type="sldNum" sz="quarter" idx="10"/>
          </p:nvPr>
        </p:nvSpPr>
        <p:spPr/>
        <p:txBody>
          <a:bodyPr/>
          <a:lstStyle/>
          <a:p>
            <a:pPr>
              <a:defRPr/>
            </a:pPr>
            <a:fld id="{6D79B608-30BF-4780-AD74-2A39D90104E2}" type="slidenum">
              <a:rPr lang="de-DE" altLang="de-DE" smtClean="0"/>
              <a:pPr>
                <a:defRPr/>
              </a:pPr>
              <a:t>22</a:t>
            </a:fld>
            <a:endParaRPr lang="de-DE" altLang="de-DE" dirty="0"/>
          </a:p>
        </p:txBody>
      </p:sp>
      <p:pic>
        <p:nvPicPr>
          <p:cNvPr id="11" name="Inhaltsplatzhalter 10" descr="Ein Bild, das Text enthält.&#10;&#10;Automatisch generierte Beschreibung">
            <a:extLst>
              <a:ext uri="{FF2B5EF4-FFF2-40B4-BE49-F238E27FC236}">
                <a16:creationId xmlns:a16="http://schemas.microsoft.com/office/drawing/2014/main" id="{A88717FE-A8BD-4CF9-BAA9-3FAECBEAE8DD}"/>
              </a:ext>
            </a:extLst>
          </p:cNvPr>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2282255" y="2362352"/>
            <a:ext cx="18098987" cy="10178747"/>
          </a:xfrm>
        </p:spPr>
      </p:pic>
    </p:spTree>
    <p:extLst>
      <p:ext uri="{BB962C8B-B14F-4D97-AF65-F5344CB8AC3E}">
        <p14:creationId xmlns:p14="http://schemas.microsoft.com/office/powerpoint/2010/main" val="2677406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894856" y="196850"/>
            <a:ext cx="18873787" cy="3132758"/>
          </a:xfrm>
        </p:spPr>
        <p:txBody>
          <a:bodyPr/>
          <a:lstStyle/>
          <a:p>
            <a:r>
              <a:rPr lang="de-DE" sz="8800" dirty="0" err="1"/>
              <a:t>Probabilistic</a:t>
            </a:r>
            <a:r>
              <a:rPr lang="de-DE" sz="8800" dirty="0"/>
              <a:t> </a:t>
            </a:r>
            <a:r>
              <a:rPr lang="de-DE" sz="8800" dirty="0" err="1"/>
              <a:t>Graphical</a:t>
            </a:r>
            <a:r>
              <a:rPr lang="de-DE" sz="8800" dirty="0"/>
              <a:t> Model</a:t>
            </a:r>
            <a:br>
              <a:rPr lang="de-DE" sz="8800" dirty="0"/>
            </a:br>
            <a:endParaRPr lang="de-DE" sz="8800" dirty="0"/>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23</a:t>
            </a:fld>
            <a:endParaRPr lang="de-DE" altLang="de-DE" dirty="0"/>
          </a:p>
        </p:txBody>
      </p:sp>
      <p:sp>
        <p:nvSpPr>
          <p:cNvPr id="6" name="Inhaltsplatzhalter 5">
            <a:extLst>
              <a:ext uri="{FF2B5EF4-FFF2-40B4-BE49-F238E27FC236}">
                <a16:creationId xmlns:a16="http://schemas.microsoft.com/office/drawing/2014/main" id="{BD8E2439-2E39-4C1C-92E8-ECC5B7BA50BD}"/>
              </a:ext>
            </a:extLst>
          </p:cNvPr>
          <p:cNvSpPr>
            <a:spLocks noGrp="1"/>
          </p:cNvSpPr>
          <p:nvPr>
            <p:ph idx="12"/>
          </p:nvPr>
        </p:nvSpPr>
        <p:spPr/>
        <p:txBody>
          <a:bodyPr/>
          <a:lstStyle/>
          <a:p>
            <a:pPr marL="571500" indent="-571500">
              <a:buFont typeface="Arial" panose="020B0604020202020204" pitchFamily="34" charset="0"/>
              <a:buChar char="•"/>
            </a:pPr>
            <a:r>
              <a:rPr lang="de-DE" dirty="0"/>
              <a:t>The </a:t>
            </a:r>
            <a:r>
              <a:rPr lang="de-DE" dirty="0" err="1"/>
              <a:t>distributions</a:t>
            </a:r>
            <a:r>
              <a:rPr lang="de-DE" dirty="0"/>
              <a:t> </a:t>
            </a:r>
            <a:r>
              <a:rPr lang="de-DE" dirty="0" err="1"/>
              <a:t>can</a:t>
            </a:r>
            <a:r>
              <a:rPr lang="de-DE" dirty="0"/>
              <a:t> </a:t>
            </a:r>
            <a:r>
              <a:rPr lang="de-DE" dirty="0" err="1"/>
              <a:t>be</a:t>
            </a:r>
            <a:r>
              <a:rPr lang="de-DE" dirty="0"/>
              <a:t> </a:t>
            </a:r>
            <a:r>
              <a:rPr lang="de-DE" dirty="0" err="1"/>
              <a:t>estimated</a:t>
            </a:r>
            <a:r>
              <a:rPr lang="de-DE" dirty="0"/>
              <a:t> </a:t>
            </a:r>
            <a:r>
              <a:rPr lang="de-DE" dirty="0" err="1"/>
              <a:t>from</a:t>
            </a:r>
            <a:r>
              <a:rPr lang="de-DE" dirty="0"/>
              <a:t> real </a:t>
            </a:r>
            <a:r>
              <a:rPr lang="de-DE" dirty="0" err="1"/>
              <a:t>data</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Core variables: </a:t>
            </a:r>
            <a:r>
              <a:rPr lang="de-DE" dirty="0" err="1"/>
              <a:t>Humans</a:t>
            </a:r>
            <a:r>
              <a:rPr lang="de-DE" dirty="0"/>
              <a:t> on Track (</a:t>
            </a:r>
            <a:r>
              <a:rPr lang="de-DE" dirty="0" err="1"/>
              <a:t>two</a:t>
            </a:r>
            <a:r>
              <a:rPr lang="de-DE" dirty="0"/>
              <a:t> </a:t>
            </a:r>
            <a:r>
              <a:rPr lang="de-DE" dirty="0" err="1"/>
              <a:t>types</a:t>
            </a:r>
            <a:r>
              <a:rPr lang="de-DE" dirty="0"/>
              <a:t>)</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For</a:t>
            </a:r>
            <a:r>
              <a:rPr lang="de-DE" dirty="0"/>
              <a:t> </a:t>
            </a:r>
            <a:r>
              <a:rPr lang="de-DE" dirty="0" err="1"/>
              <a:t>the</a:t>
            </a:r>
            <a:r>
              <a:rPr lang="de-DE" dirty="0"/>
              <a:t> </a:t>
            </a:r>
            <a:r>
              <a:rPr lang="de-DE" dirty="0" err="1"/>
              <a:t>first</a:t>
            </a:r>
            <a:r>
              <a:rPr lang="de-DE" dirty="0"/>
              <a:t> </a:t>
            </a:r>
            <a:r>
              <a:rPr lang="de-DE" dirty="0" err="1"/>
              <a:t>dataset</a:t>
            </a:r>
            <a:r>
              <a:rPr lang="de-DE" dirty="0"/>
              <a:t> </a:t>
            </a:r>
            <a:r>
              <a:rPr lang="de-DE" dirty="0" err="1"/>
              <a:t>created</a:t>
            </a:r>
            <a:r>
              <a:rPr lang="de-DE" dirty="0"/>
              <a:t> </a:t>
            </a:r>
            <a:r>
              <a:rPr lang="de-DE" dirty="0" err="1"/>
              <a:t>from</a:t>
            </a:r>
            <a:r>
              <a:rPr lang="de-DE" dirty="0"/>
              <a:t> </a:t>
            </a:r>
            <a:r>
              <a:rPr lang="de-DE" dirty="0" err="1"/>
              <a:t>simulation</a:t>
            </a:r>
            <a:r>
              <a:rPr lang="de-DE" dirty="0"/>
              <a:t> a </a:t>
            </a:r>
            <a:r>
              <a:rPr lang="de-DE" dirty="0" err="1"/>
              <a:t>simplified</a:t>
            </a:r>
            <a:r>
              <a:rPr lang="de-DE" dirty="0"/>
              <a:t> </a:t>
            </a:r>
            <a:r>
              <a:rPr lang="de-DE" dirty="0" err="1"/>
              <a:t>model</a:t>
            </a:r>
            <a:r>
              <a:rPr lang="de-DE" dirty="0"/>
              <a:t> </a:t>
            </a:r>
            <a:r>
              <a:rPr lang="de-DE" dirty="0" err="1"/>
              <a:t>with</a:t>
            </a:r>
            <a:r>
              <a:rPr lang="de-DE" dirty="0"/>
              <a:t> hand-</a:t>
            </a:r>
            <a:r>
              <a:rPr lang="de-DE" dirty="0" err="1"/>
              <a:t>estimated</a:t>
            </a:r>
            <a:r>
              <a:rPr lang="de-DE" dirty="0"/>
              <a:t> </a:t>
            </a:r>
            <a:r>
              <a:rPr lang="de-DE" dirty="0" err="1"/>
              <a:t>distributions</a:t>
            </a:r>
            <a:r>
              <a:rPr lang="de-DE" dirty="0"/>
              <a:t> was </a:t>
            </a:r>
            <a:r>
              <a:rPr lang="de-DE" dirty="0" err="1"/>
              <a:t>used</a:t>
            </a:r>
            <a:r>
              <a:rPr lang="de-DE" dirty="0"/>
              <a:t>.</a:t>
            </a:r>
          </a:p>
        </p:txBody>
      </p:sp>
      <p:sp>
        <p:nvSpPr>
          <p:cNvPr id="2" name="Fußzeilenplatzhalter 1"/>
          <p:cNvSpPr>
            <a:spLocks noGrp="1"/>
          </p:cNvSpPr>
          <p:nvPr>
            <p:ph type="ftr" sz="quarter" idx="11"/>
          </p:nvPr>
        </p:nvSpPr>
        <p:spPr/>
        <p:txBody>
          <a:bodyPr/>
          <a:lstStyle/>
          <a:p>
            <a:r>
              <a:rPr lang="de-DE" dirty="0"/>
              <a:t>Martin Ludwig</a:t>
            </a:r>
          </a:p>
        </p:txBody>
      </p:sp>
      <p:pic>
        <p:nvPicPr>
          <p:cNvPr id="12" name="Inhaltsplatzhalter 11">
            <a:extLst>
              <a:ext uri="{FF2B5EF4-FFF2-40B4-BE49-F238E27FC236}">
                <a16:creationId xmlns:a16="http://schemas.microsoft.com/office/drawing/2014/main" id="{780AC6EC-1BF2-4E3D-81E4-EBCE8294A8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6310" y="3295278"/>
            <a:ext cx="10983180" cy="8335448"/>
          </a:xfrm>
        </p:spPr>
      </p:pic>
    </p:spTree>
    <p:extLst>
      <p:ext uri="{BB962C8B-B14F-4D97-AF65-F5344CB8AC3E}">
        <p14:creationId xmlns:p14="http://schemas.microsoft.com/office/powerpoint/2010/main" val="3774755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222703" y="4553744"/>
            <a:ext cx="19938808" cy="4896545"/>
          </a:xfrm>
        </p:spPr>
        <p:txBody>
          <a:bodyPr/>
          <a:lstStyle/>
          <a:p>
            <a:pPr algn="ctr"/>
            <a:r>
              <a:rPr lang="de-DE" dirty="0"/>
              <a:t>System Implementation View</a:t>
            </a:r>
          </a:p>
        </p:txBody>
      </p:sp>
      <p:sp>
        <p:nvSpPr>
          <p:cNvPr id="4" name="Textplatzhalter 3"/>
          <p:cNvSpPr>
            <a:spLocks noGrp="1"/>
          </p:cNvSpPr>
          <p:nvPr>
            <p:ph type="body" sz="quarter" idx="12"/>
          </p:nvPr>
        </p:nvSpPr>
        <p:spPr>
          <a:xfrm>
            <a:off x="2222489" y="6137921"/>
            <a:ext cx="19938593" cy="864094"/>
          </a:xfrm>
        </p:spPr>
        <p:txBody>
          <a:bodyPr/>
          <a:lstStyle/>
          <a:p>
            <a:pPr algn="ctr"/>
            <a:r>
              <a:rPr lang="de-DE" dirty="0"/>
              <a:t>Pascal Fischer &amp; Alen Smajic</a:t>
            </a:r>
          </a:p>
        </p:txBody>
      </p:sp>
    </p:spTree>
    <p:extLst>
      <p:ext uri="{BB962C8B-B14F-4D97-AF65-F5344CB8AC3E}">
        <p14:creationId xmlns:p14="http://schemas.microsoft.com/office/powerpoint/2010/main" val="3378149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Alen Smajic</a:t>
            </a:r>
          </a:p>
        </p:txBody>
      </p:sp>
      <p:sp>
        <p:nvSpPr>
          <p:cNvPr id="9" name="Inhaltsplatzhalter 8"/>
          <p:cNvSpPr>
            <a:spLocks noGrp="1"/>
          </p:cNvSpPr>
          <p:nvPr>
            <p:ph idx="12"/>
          </p:nvPr>
        </p:nvSpPr>
        <p:spPr>
          <a:xfrm>
            <a:off x="1894856" y="2970213"/>
            <a:ext cx="20356141" cy="817331"/>
          </a:xfrm>
        </p:spPr>
        <p:txBody>
          <a:bodyPr/>
          <a:lstStyle/>
          <a:p>
            <a:pPr marL="571500" indent="-571500">
              <a:buFont typeface="Arial" panose="020B0604020202020204" pitchFamily="34" charset="0"/>
              <a:buChar char="•"/>
            </a:pPr>
            <a:r>
              <a:rPr lang="de-DE" dirty="0"/>
              <a:t>The simulation, which can generate various realistic scenarios of a subway station</a:t>
            </a:r>
          </a:p>
        </p:txBody>
      </p:sp>
      <p:sp>
        <p:nvSpPr>
          <p:cNvPr id="8" name="Titel 7"/>
          <p:cNvSpPr>
            <a:spLocks noGrp="1"/>
          </p:cNvSpPr>
          <p:nvPr>
            <p:ph type="title"/>
          </p:nvPr>
        </p:nvSpPr>
        <p:spPr/>
        <p:txBody>
          <a:bodyPr/>
          <a:lstStyle/>
          <a:p>
            <a:r>
              <a:rPr lang="de-DE" sz="8800" dirty="0"/>
              <a:t>System Modules</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25</a:t>
            </a:fld>
            <a:endParaRPr lang="de-DE" altLang="de-DE" dirty="0"/>
          </a:p>
        </p:txBody>
      </p:sp>
      <p:sp>
        <p:nvSpPr>
          <p:cNvPr id="3" name="Oval 2">
            <a:extLst>
              <a:ext uri="{FF2B5EF4-FFF2-40B4-BE49-F238E27FC236}">
                <a16:creationId xmlns:a16="http://schemas.microsoft.com/office/drawing/2014/main" id="{909EDA13-F52D-45DC-B62F-E4161D96A24B}"/>
              </a:ext>
            </a:extLst>
          </p:cNvPr>
          <p:cNvSpPr/>
          <p:nvPr/>
        </p:nvSpPr>
        <p:spPr bwMode="auto">
          <a:xfrm>
            <a:off x="8448841" y="8226153"/>
            <a:ext cx="15652941" cy="4880968"/>
          </a:xfrm>
          <a:prstGeom prst="ellipse">
            <a:avLst/>
          </a:prstGeom>
          <a:noFill/>
          <a:ln w="50800" cap="flat" cmpd="sng" algn="ctr">
            <a:solidFill>
              <a:srgbClr val="004F8F"/>
            </a:solidFill>
            <a:prstDash val="solid"/>
            <a:bevel/>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endParaRPr>
          </a:p>
        </p:txBody>
      </p:sp>
      <p:sp>
        <p:nvSpPr>
          <p:cNvPr id="4" name="TextBox 3">
            <a:extLst>
              <a:ext uri="{FF2B5EF4-FFF2-40B4-BE49-F238E27FC236}">
                <a16:creationId xmlns:a16="http://schemas.microsoft.com/office/drawing/2014/main" id="{70089FEB-E77D-4712-A5A5-43AEB5C438B0}"/>
              </a:ext>
            </a:extLst>
          </p:cNvPr>
          <p:cNvSpPr txBox="1"/>
          <p:nvPr/>
        </p:nvSpPr>
        <p:spPr>
          <a:xfrm>
            <a:off x="9099655" y="9546028"/>
            <a:ext cx="4176464" cy="769441"/>
          </a:xfrm>
          <a:prstGeom prst="rect">
            <a:avLst/>
          </a:prstGeom>
          <a:noFill/>
        </p:spPr>
        <p:txBody>
          <a:bodyPr wrap="square" rtlCol="0">
            <a:spAutoFit/>
          </a:bodyPr>
          <a:lstStyle/>
          <a:p>
            <a:r>
              <a:rPr lang="de-DE" sz="4400" dirty="0">
                <a:solidFill>
                  <a:schemeClr val="tx2">
                    <a:lumMod val="50000"/>
                  </a:schemeClr>
                </a:solidFill>
                <a:latin typeface="+mn-lt"/>
              </a:rPr>
              <a:t>Learning Algorithm </a:t>
            </a:r>
          </a:p>
        </p:txBody>
      </p:sp>
      <p:sp>
        <p:nvSpPr>
          <p:cNvPr id="7" name="TextBox 6">
            <a:extLst>
              <a:ext uri="{FF2B5EF4-FFF2-40B4-BE49-F238E27FC236}">
                <a16:creationId xmlns:a16="http://schemas.microsoft.com/office/drawing/2014/main" id="{7BAF7C6E-7A6D-459C-B24F-62A66D87BAA3}"/>
              </a:ext>
            </a:extLst>
          </p:cNvPr>
          <p:cNvSpPr txBox="1"/>
          <p:nvPr/>
        </p:nvSpPr>
        <p:spPr>
          <a:xfrm>
            <a:off x="19458139" y="9546028"/>
            <a:ext cx="4176464" cy="769441"/>
          </a:xfrm>
          <a:prstGeom prst="rect">
            <a:avLst/>
          </a:prstGeom>
          <a:noFill/>
        </p:spPr>
        <p:txBody>
          <a:bodyPr wrap="square" rtlCol="0">
            <a:spAutoFit/>
          </a:bodyPr>
          <a:lstStyle/>
          <a:p>
            <a:pPr algn="ctr"/>
            <a:r>
              <a:rPr lang="de-DE" sz="4400" dirty="0">
                <a:solidFill>
                  <a:schemeClr val="tx2">
                    <a:lumMod val="50000"/>
                  </a:schemeClr>
                </a:solidFill>
                <a:latin typeface="+mn-lt"/>
              </a:rPr>
              <a:t>Security Protocol</a:t>
            </a:r>
          </a:p>
        </p:txBody>
      </p:sp>
      <p:pic>
        <p:nvPicPr>
          <p:cNvPr id="13" name="Picture 12">
            <a:extLst>
              <a:ext uri="{FF2B5EF4-FFF2-40B4-BE49-F238E27FC236}">
                <a16:creationId xmlns:a16="http://schemas.microsoft.com/office/drawing/2014/main" id="{0C54920E-52E9-42AC-B0C4-C1540F03A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97" y="10194102"/>
            <a:ext cx="2647619" cy="1723810"/>
          </a:xfrm>
          <a:prstGeom prst="rect">
            <a:avLst/>
          </a:prstGeom>
        </p:spPr>
      </p:pic>
      <p:pic>
        <p:nvPicPr>
          <p:cNvPr id="15" name="Picture 14">
            <a:extLst>
              <a:ext uri="{FF2B5EF4-FFF2-40B4-BE49-F238E27FC236}">
                <a16:creationId xmlns:a16="http://schemas.microsoft.com/office/drawing/2014/main" id="{8E426F05-1048-49A3-91B8-3CA692595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4689" y="10315469"/>
            <a:ext cx="1926396" cy="1841276"/>
          </a:xfrm>
          <a:prstGeom prst="rect">
            <a:avLst/>
          </a:prstGeom>
        </p:spPr>
      </p:pic>
      <p:pic>
        <p:nvPicPr>
          <p:cNvPr id="17" name="Picture 16">
            <a:extLst>
              <a:ext uri="{FF2B5EF4-FFF2-40B4-BE49-F238E27FC236}">
                <a16:creationId xmlns:a16="http://schemas.microsoft.com/office/drawing/2014/main" id="{E8E72D57-2272-4B7F-8D78-904E014D97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83172" y="10322389"/>
            <a:ext cx="1926397" cy="1926397"/>
          </a:xfrm>
          <a:prstGeom prst="rect">
            <a:avLst/>
          </a:prstGeom>
        </p:spPr>
      </p:pic>
      <p:sp>
        <p:nvSpPr>
          <p:cNvPr id="19" name="Arrow: Right 18">
            <a:extLst>
              <a:ext uri="{FF2B5EF4-FFF2-40B4-BE49-F238E27FC236}">
                <a16:creationId xmlns:a16="http://schemas.microsoft.com/office/drawing/2014/main" id="{DEB043CE-93CA-4A1F-9E76-2FC7171E4C43}"/>
              </a:ext>
            </a:extLst>
          </p:cNvPr>
          <p:cNvSpPr/>
          <p:nvPr/>
        </p:nvSpPr>
        <p:spPr bwMode="auto">
          <a:xfrm>
            <a:off x="3417559" y="10335630"/>
            <a:ext cx="5031282" cy="1222772"/>
          </a:xfrm>
          <a:prstGeom prst="rightArrow">
            <a:avLst/>
          </a:pr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de-DE" sz="2800" b="0" i="0" u="none" strike="noStrike" cap="none" normalizeH="0" baseline="0" dirty="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rPr>
              <a:t>Training/Validation  data</a:t>
            </a:r>
          </a:p>
        </p:txBody>
      </p:sp>
      <p:sp>
        <p:nvSpPr>
          <p:cNvPr id="21" name="Arrow: Right 20">
            <a:extLst>
              <a:ext uri="{FF2B5EF4-FFF2-40B4-BE49-F238E27FC236}">
                <a16:creationId xmlns:a16="http://schemas.microsoft.com/office/drawing/2014/main" id="{AF410A98-D616-4622-BB4F-5DA1E640922D}"/>
              </a:ext>
            </a:extLst>
          </p:cNvPr>
          <p:cNvSpPr/>
          <p:nvPr/>
        </p:nvSpPr>
        <p:spPr bwMode="auto">
          <a:xfrm>
            <a:off x="13622378" y="10376984"/>
            <a:ext cx="6702221" cy="1222772"/>
          </a:xfrm>
          <a:prstGeom prst="rightArrow">
            <a:avLst/>
          </a:pr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de-DE" sz="2800" b="0" i="0" u="none" strike="noStrike" cap="none" normalizeH="0" baseline="0" dirty="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rPr>
              <a:t>Pixelwise Danger Level Classification</a:t>
            </a:r>
          </a:p>
        </p:txBody>
      </p:sp>
      <p:sp>
        <p:nvSpPr>
          <p:cNvPr id="23" name="TextBox 22">
            <a:extLst>
              <a:ext uri="{FF2B5EF4-FFF2-40B4-BE49-F238E27FC236}">
                <a16:creationId xmlns:a16="http://schemas.microsoft.com/office/drawing/2014/main" id="{B8161C08-4683-4443-A831-ED4AF65408CD}"/>
              </a:ext>
            </a:extLst>
          </p:cNvPr>
          <p:cNvSpPr txBox="1"/>
          <p:nvPr/>
        </p:nvSpPr>
        <p:spPr>
          <a:xfrm>
            <a:off x="5084931" y="8426178"/>
            <a:ext cx="4824536" cy="769441"/>
          </a:xfrm>
          <a:prstGeom prst="rect">
            <a:avLst/>
          </a:prstGeom>
          <a:noFill/>
        </p:spPr>
        <p:txBody>
          <a:bodyPr wrap="square" rtlCol="0">
            <a:spAutoFit/>
          </a:bodyPr>
          <a:lstStyle/>
          <a:p>
            <a:r>
              <a:rPr lang="de-DE" sz="4400" dirty="0">
                <a:solidFill>
                  <a:schemeClr val="tx1"/>
                </a:solidFill>
                <a:latin typeface="+mn-lt"/>
              </a:rPr>
              <a:t>Learning Phase</a:t>
            </a:r>
          </a:p>
        </p:txBody>
      </p:sp>
      <p:sp>
        <p:nvSpPr>
          <p:cNvPr id="25" name="TextBox 24">
            <a:extLst>
              <a:ext uri="{FF2B5EF4-FFF2-40B4-BE49-F238E27FC236}">
                <a16:creationId xmlns:a16="http://schemas.microsoft.com/office/drawing/2014/main" id="{54D2D0B3-9431-4643-B18B-D77AE4BE9B1B}"/>
              </a:ext>
            </a:extLst>
          </p:cNvPr>
          <p:cNvSpPr txBox="1"/>
          <p:nvPr/>
        </p:nvSpPr>
        <p:spPr>
          <a:xfrm>
            <a:off x="14194468" y="8376771"/>
            <a:ext cx="4824536" cy="769441"/>
          </a:xfrm>
          <a:prstGeom prst="rect">
            <a:avLst/>
          </a:prstGeom>
          <a:noFill/>
        </p:spPr>
        <p:txBody>
          <a:bodyPr wrap="square" rtlCol="0">
            <a:spAutoFit/>
          </a:bodyPr>
          <a:lstStyle/>
          <a:p>
            <a:r>
              <a:rPr lang="de-DE" sz="4400" dirty="0">
                <a:solidFill>
                  <a:schemeClr val="tx1"/>
                </a:solidFill>
                <a:latin typeface="+mn-lt"/>
              </a:rPr>
              <a:t>Handover to Service</a:t>
            </a:r>
          </a:p>
        </p:txBody>
      </p:sp>
      <p:sp>
        <p:nvSpPr>
          <p:cNvPr id="27" name="Oval 26">
            <a:extLst>
              <a:ext uri="{FF2B5EF4-FFF2-40B4-BE49-F238E27FC236}">
                <a16:creationId xmlns:a16="http://schemas.microsoft.com/office/drawing/2014/main" id="{AED92746-F456-428D-ADED-AB241E882E4C}"/>
              </a:ext>
            </a:extLst>
          </p:cNvPr>
          <p:cNvSpPr/>
          <p:nvPr/>
        </p:nvSpPr>
        <p:spPr bwMode="auto">
          <a:xfrm>
            <a:off x="44071" y="8332593"/>
            <a:ext cx="13516081" cy="4880968"/>
          </a:xfrm>
          <a:prstGeom prst="ellipse">
            <a:avLst/>
          </a:prstGeom>
          <a:noFill/>
          <a:ln w="50800" cap="flat" cmpd="sng" algn="ctr">
            <a:solidFill>
              <a:srgbClr val="004F8F"/>
            </a:solidFill>
            <a:prstDash val="solid"/>
            <a:bevel/>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endParaRPr>
          </a:p>
        </p:txBody>
      </p:sp>
      <p:sp>
        <p:nvSpPr>
          <p:cNvPr id="6" name="TextBox 5">
            <a:extLst>
              <a:ext uri="{FF2B5EF4-FFF2-40B4-BE49-F238E27FC236}">
                <a16:creationId xmlns:a16="http://schemas.microsoft.com/office/drawing/2014/main" id="{97B27021-CD57-4A31-B2B9-5007A79CE9B6}"/>
              </a:ext>
            </a:extLst>
          </p:cNvPr>
          <p:cNvSpPr txBox="1"/>
          <p:nvPr/>
        </p:nvSpPr>
        <p:spPr>
          <a:xfrm>
            <a:off x="-18156" y="9546028"/>
            <a:ext cx="4176464" cy="769441"/>
          </a:xfrm>
          <a:prstGeom prst="rect">
            <a:avLst/>
          </a:prstGeom>
          <a:noFill/>
        </p:spPr>
        <p:txBody>
          <a:bodyPr wrap="square" rtlCol="0">
            <a:spAutoFit/>
          </a:bodyPr>
          <a:lstStyle/>
          <a:p>
            <a:pPr algn="ctr"/>
            <a:r>
              <a:rPr lang="de-DE" sz="4400" dirty="0">
                <a:solidFill>
                  <a:schemeClr val="tx2">
                    <a:lumMod val="50000"/>
                  </a:schemeClr>
                </a:solidFill>
                <a:latin typeface="+mn-lt"/>
              </a:rPr>
              <a:t>Simulation </a:t>
            </a:r>
          </a:p>
        </p:txBody>
      </p:sp>
      <p:sp>
        <p:nvSpPr>
          <p:cNvPr id="20" name="Inhaltsplatzhalter 8">
            <a:extLst>
              <a:ext uri="{FF2B5EF4-FFF2-40B4-BE49-F238E27FC236}">
                <a16:creationId xmlns:a16="http://schemas.microsoft.com/office/drawing/2014/main" id="{5D71D85F-A2BC-4207-A5AA-D0B9C8328482}"/>
              </a:ext>
            </a:extLst>
          </p:cNvPr>
          <p:cNvSpPr txBox="1">
            <a:spLocks/>
          </p:cNvSpPr>
          <p:nvPr/>
        </p:nvSpPr>
        <p:spPr>
          <a:xfrm>
            <a:off x="1908796" y="4397391"/>
            <a:ext cx="20356141" cy="1143550"/>
          </a:xfrm>
          <a:prstGeom prst="rect">
            <a:avLst/>
          </a:prstGeom>
        </p:spPr>
        <p:txBody>
          <a:bodyPr/>
          <a:lstStyle>
            <a:lvl1pPr marL="0" indent="0" algn="l" rtl="0" eaLnBrk="0" fontAlgn="base" hangingPunct="0">
              <a:spcBef>
                <a:spcPts val="300"/>
              </a:spcBef>
              <a:spcAft>
                <a:spcPct val="0"/>
              </a:spcAft>
              <a:buNone/>
              <a:defRPr lang="de-DE" altLang="de-DE" sz="4400" kern="1200" dirty="0" smtClean="0">
                <a:solidFill>
                  <a:srgbClr val="000000"/>
                </a:solidFill>
                <a:latin typeface="Arial Narrow" panose="020B0606020202030204" pitchFamily="34" charset="0"/>
                <a:ea typeface="+mn-ea"/>
                <a:cs typeface="+mn-cs"/>
                <a:sym typeface="Arial" panose="020B0604020202020204" pitchFamily="34" charset="0"/>
              </a:defRPr>
            </a:lvl1pPr>
            <a:lvl2pPr marL="654050" indent="-473075" algn="l" rtl="0" eaLnBrk="0" fontAlgn="base" hangingPunct="0">
              <a:spcBef>
                <a:spcPts val="300"/>
              </a:spcBef>
              <a:spcAft>
                <a:spcPct val="0"/>
              </a:spcAft>
              <a:buClrTx/>
              <a:buSzPct val="100000"/>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2pPr>
            <a:lvl3pPr marL="928688"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3pPr>
            <a:lvl4pPr marL="1196975"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4pPr>
            <a:lvl5pPr marL="1465263" indent="-47625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dirty="0"/>
              <a:t>The learning algorithm, which can classify the danger level based on the current situation</a:t>
            </a:r>
          </a:p>
        </p:txBody>
      </p:sp>
      <p:sp>
        <p:nvSpPr>
          <p:cNvPr id="10" name="Inhaltsplatzhalter 8">
            <a:extLst>
              <a:ext uri="{FF2B5EF4-FFF2-40B4-BE49-F238E27FC236}">
                <a16:creationId xmlns:a16="http://schemas.microsoft.com/office/drawing/2014/main" id="{7A291A80-FA47-416A-ABE3-2294FCD0C5B0}"/>
              </a:ext>
            </a:extLst>
          </p:cNvPr>
          <p:cNvSpPr txBox="1">
            <a:spLocks/>
          </p:cNvSpPr>
          <p:nvPr/>
        </p:nvSpPr>
        <p:spPr>
          <a:xfrm>
            <a:off x="1908796" y="5793216"/>
            <a:ext cx="20356141" cy="1898555"/>
          </a:xfrm>
          <a:prstGeom prst="rect">
            <a:avLst/>
          </a:prstGeom>
        </p:spPr>
        <p:txBody>
          <a:bodyPr/>
          <a:lstStyle>
            <a:lvl1pPr marL="0" indent="0" algn="l" rtl="0" eaLnBrk="0" fontAlgn="base" hangingPunct="0">
              <a:spcBef>
                <a:spcPts val="300"/>
              </a:spcBef>
              <a:spcAft>
                <a:spcPct val="0"/>
              </a:spcAft>
              <a:buNone/>
              <a:defRPr lang="de-DE" altLang="de-DE" sz="4400" kern="1200" dirty="0" smtClean="0">
                <a:solidFill>
                  <a:srgbClr val="000000"/>
                </a:solidFill>
                <a:latin typeface="Arial Narrow" panose="020B0606020202030204" pitchFamily="34" charset="0"/>
                <a:ea typeface="+mn-ea"/>
                <a:cs typeface="+mn-cs"/>
                <a:sym typeface="Arial" panose="020B0604020202020204" pitchFamily="34" charset="0"/>
              </a:defRPr>
            </a:lvl1pPr>
            <a:lvl2pPr marL="654050" indent="-473075" algn="l" rtl="0" eaLnBrk="0" fontAlgn="base" hangingPunct="0">
              <a:spcBef>
                <a:spcPts val="300"/>
              </a:spcBef>
              <a:spcAft>
                <a:spcPct val="0"/>
              </a:spcAft>
              <a:buClrTx/>
              <a:buSzPct val="100000"/>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2pPr>
            <a:lvl3pPr marL="928688"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3pPr>
            <a:lvl4pPr marL="1196975"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4pPr>
            <a:lvl5pPr marL="1465263" indent="-47625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de-DE" dirty="0"/>
              <a:t>The security protocol, which processes the outputs from the learning algorithm and initiates appropriate process steps to ensure the security of the station</a:t>
            </a:r>
          </a:p>
        </p:txBody>
      </p:sp>
    </p:spTree>
    <p:extLst>
      <p:ext uri="{BB962C8B-B14F-4D97-AF65-F5344CB8AC3E}">
        <p14:creationId xmlns:p14="http://schemas.microsoft.com/office/powerpoint/2010/main" val="228691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animBg="1"/>
      <p:bldP spid="4" grpId="0"/>
      <p:bldP spid="7" grpId="0"/>
      <p:bldP spid="19" grpId="0" animBg="1"/>
      <p:bldP spid="21" grpId="0" animBg="1"/>
      <p:bldP spid="23" grpId="0"/>
      <p:bldP spid="25" grpId="0"/>
      <p:bldP spid="27" grpId="0" animBg="1"/>
      <p:bldP spid="6" grpId="0"/>
      <p:bldP spid="20"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6FE20-31FC-4A06-B9B5-8B629856CBF9}"/>
              </a:ext>
            </a:extLst>
          </p:cNvPr>
          <p:cNvSpPr>
            <a:spLocks noGrp="1"/>
          </p:cNvSpPr>
          <p:nvPr>
            <p:ph type="sldNum" sz="quarter" idx="10"/>
          </p:nvPr>
        </p:nvSpPr>
        <p:spPr/>
        <p:txBody>
          <a:bodyPr/>
          <a:lstStyle/>
          <a:p>
            <a:pPr>
              <a:defRPr/>
            </a:pPr>
            <a:fld id="{67001AD2-8E33-460C-B366-F9F101126BF9}" type="slidenum">
              <a:rPr lang="de-DE" altLang="de-DE" smtClean="0"/>
              <a:pPr>
                <a:defRPr/>
              </a:pPr>
              <a:t>26</a:t>
            </a:fld>
            <a:endParaRPr lang="de-DE" altLang="de-DE" dirty="0"/>
          </a:p>
        </p:txBody>
      </p:sp>
      <p:sp>
        <p:nvSpPr>
          <p:cNvPr id="3" name="Footer Placeholder 2">
            <a:extLst>
              <a:ext uri="{FF2B5EF4-FFF2-40B4-BE49-F238E27FC236}">
                <a16:creationId xmlns:a16="http://schemas.microsoft.com/office/drawing/2014/main" id="{A597A653-CDC7-4893-A903-FDAA8FB4144F}"/>
              </a:ext>
            </a:extLst>
          </p:cNvPr>
          <p:cNvSpPr>
            <a:spLocks noGrp="1"/>
          </p:cNvSpPr>
          <p:nvPr>
            <p:ph type="ftr" sz="quarter" idx="11"/>
          </p:nvPr>
        </p:nvSpPr>
        <p:spPr/>
        <p:txBody>
          <a:bodyPr/>
          <a:lstStyle/>
          <a:p>
            <a:pPr>
              <a:defRPr/>
            </a:pPr>
            <a:r>
              <a:rPr lang="de-DE" dirty="0"/>
              <a:t>Alen Smajic</a:t>
            </a:r>
          </a:p>
        </p:txBody>
      </p:sp>
      <p:sp>
        <p:nvSpPr>
          <p:cNvPr id="5" name="Title 4">
            <a:extLst>
              <a:ext uri="{FF2B5EF4-FFF2-40B4-BE49-F238E27FC236}">
                <a16:creationId xmlns:a16="http://schemas.microsoft.com/office/drawing/2014/main" id="{D81EA863-825B-45AB-BDAD-90027F722335}"/>
              </a:ext>
            </a:extLst>
          </p:cNvPr>
          <p:cNvSpPr>
            <a:spLocks noGrp="1"/>
          </p:cNvSpPr>
          <p:nvPr>
            <p:ph type="title"/>
          </p:nvPr>
        </p:nvSpPr>
        <p:spPr/>
        <p:txBody>
          <a:bodyPr/>
          <a:lstStyle/>
          <a:p>
            <a:r>
              <a:rPr lang="de-DE" sz="8800" dirty="0"/>
              <a:t>Implementation Tasks</a:t>
            </a:r>
          </a:p>
        </p:txBody>
      </p:sp>
      <p:pic>
        <p:nvPicPr>
          <p:cNvPr id="11" name="Content Placeholder 10">
            <a:extLst>
              <a:ext uri="{FF2B5EF4-FFF2-40B4-BE49-F238E27FC236}">
                <a16:creationId xmlns:a16="http://schemas.microsoft.com/office/drawing/2014/main" id="{8988FA82-2B69-423C-81DD-899CF3AD6BF1}"/>
              </a:ext>
            </a:extLst>
          </p:cNvPr>
          <p:cNvPicPr>
            <a:picLocks noGrp="1" noChangeAspect="1"/>
          </p:cNvPicPr>
          <p:nvPr>
            <p:ph idx="12"/>
          </p:nvPr>
        </p:nvPicPr>
        <p:blipFill>
          <a:blip r:embed="rId2" cstate="print">
            <a:extLst>
              <a:ext uri="{28A0092B-C50C-407E-A947-70E740481C1C}">
                <a14:useLocalDpi xmlns:a14="http://schemas.microsoft.com/office/drawing/2010/main" val="0"/>
              </a:ext>
            </a:extLst>
          </a:blip>
          <a:stretch>
            <a:fillRect/>
          </a:stretch>
        </p:blipFill>
        <p:spPr>
          <a:xfrm>
            <a:off x="1899148" y="6513347"/>
            <a:ext cx="1761301" cy="1439864"/>
          </a:xfrm>
        </p:spPr>
      </p:pic>
      <p:sp>
        <p:nvSpPr>
          <p:cNvPr id="12" name="TextBox 11">
            <a:extLst>
              <a:ext uri="{FF2B5EF4-FFF2-40B4-BE49-F238E27FC236}">
                <a16:creationId xmlns:a16="http://schemas.microsoft.com/office/drawing/2014/main" id="{44454FC4-6080-4AB8-B914-937876E05A46}"/>
              </a:ext>
            </a:extLst>
          </p:cNvPr>
          <p:cNvSpPr txBox="1"/>
          <p:nvPr/>
        </p:nvSpPr>
        <p:spPr>
          <a:xfrm>
            <a:off x="815925" y="4821313"/>
            <a:ext cx="4100118" cy="1569660"/>
          </a:xfrm>
          <a:prstGeom prst="rect">
            <a:avLst/>
          </a:prstGeom>
          <a:noFill/>
        </p:spPr>
        <p:txBody>
          <a:bodyPr wrap="square" rtlCol="0">
            <a:spAutoFit/>
          </a:bodyPr>
          <a:lstStyle/>
          <a:p>
            <a:pPr algn="ctr"/>
            <a:r>
              <a:rPr lang="de-DE" sz="3200" dirty="0">
                <a:solidFill>
                  <a:schemeClr val="tx2">
                    <a:lumMod val="50000"/>
                  </a:schemeClr>
                </a:solidFill>
                <a:latin typeface="+mn-lt"/>
              </a:rPr>
              <a:t>1. Development and procurement of 3D station assets</a:t>
            </a:r>
          </a:p>
        </p:txBody>
      </p:sp>
      <p:sp>
        <p:nvSpPr>
          <p:cNvPr id="14" name="TextBox 13">
            <a:extLst>
              <a:ext uri="{FF2B5EF4-FFF2-40B4-BE49-F238E27FC236}">
                <a16:creationId xmlns:a16="http://schemas.microsoft.com/office/drawing/2014/main" id="{495BDB0E-C024-448E-98D9-759EF94885AC}"/>
              </a:ext>
            </a:extLst>
          </p:cNvPr>
          <p:cNvSpPr txBox="1"/>
          <p:nvPr/>
        </p:nvSpPr>
        <p:spPr>
          <a:xfrm>
            <a:off x="6096615" y="4820638"/>
            <a:ext cx="4053090" cy="1077218"/>
          </a:xfrm>
          <a:prstGeom prst="rect">
            <a:avLst/>
          </a:prstGeom>
          <a:noFill/>
        </p:spPr>
        <p:txBody>
          <a:bodyPr wrap="square" rtlCol="0">
            <a:spAutoFit/>
          </a:bodyPr>
          <a:lstStyle/>
          <a:p>
            <a:pPr algn="ctr"/>
            <a:r>
              <a:rPr lang="de-DE" sz="3200" dirty="0">
                <a:solidFill>
                  <a:schemeClr val="tx2">
                    <a:lumMod val="50000"/>
                  </a:schemeClr>
                </a:solidFill>
                <a:latin typeface="+mn-lt"/>
              </a:rPr>
              <a:t>2. Implementation of the simulation</a:t>
            </a:r>
          </a:p>
        </p:txBody>
      </p:sp>
      <p:sp>
        <p:nvSpPr>
          <p:cNvPr id="16" name="TextBox 15">
            <a:extLst>
              <a:ext uri="{FF2B5EF4-FFF2-40B4-BE49-F238E27FC236}">
                <a16:creationId xmlns:a16="http://schemas.microsoft.com/office/drawing/2014/main" id="{D12C9915-2677-4A4C-8D60-DB3EDB3EDED1}"/>
              </a:ext>
            </a:extLst>
          </p:cNvPr>
          <p:cNvSpPr txBox="1"/>
          <p:nvPr/>
        </p:nvSpPr>
        <p:spPr>
          <a:xfrm>
            <a:off x="10149705" y="4820638"/>
            <a:ext cx="4530078" cy="1569660"/>
          </a:xfrm>
          <a:prstGeom prst="rect">
            <a:avLst/>
          </a:prstGeom>
          <a:noFill/>
        </p:spPr>
        <p:txBody>
          <a:bodyPr wrap="square" rtlCol="0">
            <a:spAutoFit/>
          </a:bodyPr>
          <a:lstStyle/>
          <a:p>
            <a:pPr algn="ctr"/>
            <a:r>
              <a:rPr lang="de-DE" sz="3200" dirty="0">
                <a:solidFill>
                  <a:schemeClr val="tx2">
                    <a:lumMod val="50000"/>
                  </a:schemeClr>
                </a:solidFill>
                <a:latin typeface="+mn-lt"/>
              </a:rPr>
              <a:t>3. Integration of the „distribution of characters“ inside the simulation</a:t>
            </a:r>
          </a:p>
        </p:txBody>
      </p:sp>
      <p:sp>
        <p:nvSpPr>
          <p:cNvPr id="18" name="TextBox 17">
            <a:extLst>
              <a:ext uri="{FF2B5EF4-FFF2-40B4-BE49-F238E27FC236}">
                <a16:creationId xmlns:a16="http://schemas.microsoft.com/office/drawing/2014/main" id="{22A25495-866E-423F-93FD-7C5E021D1F25}"/>
              </a:ext>
            </a:extLst>
          </p:cNvPr>
          <p:cNvSpPr txBox="1"/>
          <p:nvPr/>
        </p:nvSpPr>
        <p:spPr>
          <a:xfrm>
            <a:off x="15284880" y="4820638"/>
            <a:ext cx="4392488" cy="1569660"/>
          </a:xfrm>
          <a:prstGeom prst="rect">
            <a:avLst/>
          </a:prstGeom>
          <a:noFill/>
        </p:spPr>
        <p:txBody>
          <a:bodyPr wrap="square" rtlCol="0">
            <a:spAutoFit/>
          </a:bodyPr>
          <a:lstStyle/>
          <a:p>
            <a:pPr algn="ctr"/>
            <a:r>
              <a:rPr lang="de-DE" sz="3200" dirty="0">
                <a:solidFill>
                  <a:schemeClr val="tx2">
                    <a:lumMod val="50000"/>
                  </a:schemeClr>
                </a:solidFill>
                <a:latin typeface="+mn-lt"/>
              </a:rPr>
              <a:t>4. Development of the learning algorithm for pixelwise classification</a:t>
            </a:r>
          </a:p>
        </p:txBody>
      </p:sp>
      <p:sp>
        <p:nvSpPr>
          <p:cNvPr id="20" name="TextBox 19">
            <a:extLst>
              <a:ext uri="{FF2B5EF4-FFF2-40B4-BE49-F238E27FC236}">
                <a16:creationId xmlns:a16="http://schemas.microsoft.com/office/drawing/2014/main" id="{4F7E56EB-B935-4615-8167-01CADF059EBA}"/>
              </a:ext>
            </a:extLst>
          </p:cNvPr>
          <p:cNvSpPr txBox="1"/>
          <p:nvPr/>
        </p:nvSpPr>
        <p:spPr>
          <a:xfrm>
            <a:off x="19946906" y="4820638"/>
            <a:ext cx="4100118" cy="1077218"/>
          </a:xfrm>
          <a:prstGeom prst="rect">
            <a:avLst/>
          </a:prstGeom>
          <a:noFill/>
        </p:spPr>
        <p:txBody>
          <a:bodyPr wrap="square" rtlCol="0">
            <a:spAutoFit/>
          </a:bodyPr>
          <a:lstStyle/>
          <a:p>
            <a:pPr algn="ctr"/>
            <a:r>
              <a:rPr lang="de-DE" sz="3200" dirty="0">
                <a:solidFill>
                  <a:schemeClr val="tx2">
                    <a:lumMod val="50000"/>
                  </a:schemeClr>
                </a:solidFill>
                <a:latin typeface="+mn-lt"/>
              </a:rPr>
              <a:t>5. Implementation of the security protocol</a:t>
            </a:r>
          </a:p>
        </p:txBody>
      </p:sp>
      <p:pic>
        <p:nvPicPr>
          <p:cNvPr id="22" name="Picture 21">
            <a:extLst>
              <a:ext uri="{FF2B5EF4-FFF2-40B4-BE49-F238E27FC236}">
                <a16:creationId xmlns:a16="http://schemas.microsoft.com/office/drawing/2014/main" id="{B9C0E0B2-D7D0-4B38-B09E-1DF18663CE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014" y="6513346"/>
            <a:ext cx="3963494" cy="1439863"/>
          </a:xfrm>
          <a:prstGeom prst="rect">
            <a:avLst/>
          </a:prstGeom>
        </p:spPr>
      </p:pic>
      <p:pic>
        <p:nvPicPr>
          <p:cNvPr id="24" name="Picture 23">
            <a:extLst>
              <a:ext uri="{FF2B5EF4-FFF2-40B4-BE49-F238E27FC236}">
                <a16:creationId xmlns:a16="http://schemas.microsoft.com/office/drawing/2014/main" id="{E9EABFB0-2D2A-49D9-95E9-4BA3B35AC9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33073" y="6422316"/>
            <a:ext cx="2496101" cy="1621924"/>
          </a:xfrm>
          <a:prstGeom prst="rect">
            <a:avLst/>
          </a:prstGeom>
        </p:spPr>
      </p:pic>
      <p:pic>
        <p:nvPicPr>
          <p:cNvPr id="26" name="Picture 25">
            <a:extLst>
              <a:ext uri="{FF2B5EF4-FFF2-40B4-BE49-F238E27FC236}">
                <a16:creationId xmlns:a16="http://schemas.microsoft.com/office/drawing/2014/main" id="{B558431B-830C-4932-9C06-B6A317EC6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0209" y="6199014"/>
            <a:ext cx="5233394" cy="2616697"/>
          </a:xfrm>
          <a:prstGeom prst="rect">
            <a:avLst/>
          </a:prstGeom>
        </p:spPr>
      </p:pic>
      <p:sp>
        <p:nvSpPr>
          <p:cNvPr id="28" name="Arrow: Right 27">
            <a:extLst>
              <a:ext uri="{FF2B5EF4-FFF2-40B4-BE49-F238E27FC236}">
                <a16:creationId xmlns:a16="http://schemas.microsoft.com/office/drawing/2014/main" id="{EF934A84-12E2-491C-9E18-73F34EA430AE}"/>
              </a:ext>
            </a:extLst>
          </p:cNvPr>
          <p:cNvSpPr/>
          <p:nvPr/>
        </p:nvSpPr>
        <p:spPr bwMode="auto">
          <a:xfrm>
            <a:off x="1865572" y="3257600"/>
            <a:ext cx="21098344" cy="1222772"/>
          </a:xfrm>
          <a:prstGeom prst="rightArrow">
            <a:avLst/>
          </a:pr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p>
            <a:pPr marL="0" marR="0" indent="0" algn="ctr" defTabSz="914400" rtl="0" eaLnBrk="1" fontAlgn="base" latinLnBrk="0" hangingPunct="0">
              <a:lnSpc>
                <a:spcPct val="100000"/>
              </a:lnSpc>
              <a:spcBef>
                <a:spcPct val="0"/>
              </a:spcBef>
              <a:spcAft>
                <a:spcPct val="0"/>
              </a:spcAft>
              <a:buClrTx/>
              <a:buSzTx/>
              <a:buFontTx/>
              <a:buNone/>
              <a:tabLst/>
            </a:pPr>
            <a:r>
              <a:rPr kumimoji="0" lang="de-DE" sz="2800" b="0" i="0" u="none" strike="noStrike" cap="none" normalizeH="0" baseline="0" dirty="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rPr>
              <a:t>Implementation of the first prototype</a:t>
            </a:r>
          </a:p>
        </p:txBody>
      </p:sp>
      <p:pic>
        <p:nvPicPr>
          <p:cNvPr id="30" name="Picture 29">
            <a:extLst>
              <a:ext uri="{FF2B5EF4-FFF2-40B4-BE49-F238E27FC236}">
                <a16:creationId xmlns:a16="http://schemas.microsoft.com/office/drawing/2014/main" id="{434218EE-AC3C-438F-B2EC-DBC74DE8B5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78245" y="9161681"/>
            <a:ext cx="3333750" cy="3333750"/>
          </a:xfrm>
          <a:prstGeom prst="rect">
            <a:avLst/>
          </a:prstGeom>
        </p:spPr>
      </p:pic>
      <p:pic>
        <p:nvPicPr>
          <p:cNvPr id="32" name="Picture 31">
            <a:extLst>
              <a:ext uri="{FF2B5EF4-FFF2-40B4-BE49-F238E27FC236}">
                <a16:creationId xmlns:a16="http://schemas.microsoft.com/office/drawing/2014/main" id="{49C1E3D3-4B5D-4F73-BCDA-C1EB37A866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81154" y="9066818"/>
            <a:ext cx="1569660" cy="1569660"/>
          </a:xfrm>
          <a:prstGeom prst="rect">
            <a:avLst/>
          </a:prstGeom>
        </p:spPr>
      </p:pic>
      <p:pic>
        <p:nvPicPr>
          <p:cNvPr id="34" name="Picture 33">
            <a:extLst>
              <a:ext uri="{FF2B5EF4-FFF2-40B4-BE49-F238E27FC236}">
                <a16:creationId xmlns:a16="http://schemas.microsoft.com/office/drawing/2014/main" id="{E544495E-B923-4AE8-9D97-805ED82EEC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3859" y="10205403"/>
            <a:ext cx="3524250" cy="1866900"/>
          </a:xfrm>
          <a:prstGeom prst="rect">
            <a:avLst/>
          </a:prstGeom>
        </p:spPr>
      </p:pic>
      <p:sp>
        <p:nvSpPr>
          <p:cNvPr id="35" name="TextBox 34">
            <a:extLst>
              <a:ext uri="{FF2B5EF4-FFF2-40B4-BE49-F238E27FC236}">
                <a16:creationId xmlns:a16="http://schemas.microsoft.com/office/drawing/2014/main" id="{106EDF08-A6C4-42B7-A186-1C9AA394BB4F}"/>
              </a:ext>
            </a:extLst>
          </p:cNvPr>
          <p:cNvSpPr txBox="1"/>
          <p:nvPr/>
        </p:nvSpPr>
        <p:spPr>
          <a:xfrm>
            <a:off x="705744" y="8613126"/>
            <a:ext cx="4320480" cy="523220"/>
          </a:xfrm>
          <a:prstGeom prst="rect">
            <a:avLst/>
          </a:prstGeom>
          <a:noFill/>
        </p:spPr>
        <p:txBody>
          <a:bodyPr wrap="square" rtlCol="0">
            <a:spAutoFit/>
          </a:bodyPr>
          <a:lstStyle/>
          <a:p>
            <a:pPr algn="ctr"/>
            <a:r>
              <a:rPr lang="de-DE" dirty="0">
                <a:solidFill>
                  <a:schemeClr val="tx2">
                    <a:lumMod val="50000"/>
                  </a:schemeClr>
                </a:solidFill>
                <a:latin typeface="+mn-lt"/>
              </a:rPr>
              <a:t>External Resources:</a:t>
            </a:r>
          </a:p>
        </p:txBody>
      </p:sp>
      <p:sp>
        <p:nvSpPr>
          <p:cNvPr id="37" name="TextBox 36">
            <a:extLst>
              <a:ext uri="{FF2B5EF4-FFF2-40B4-BE49-F238E27FC236}">
                <a16:creationId xmlns:a16="http://schemas.microsoft.com/office/drawing/2014/main" id="{CD13BE09-DA9C-452F-865C-87916792C9B7}"/>
              </a:ext>
            </a:extLst>
          </p:cNvPr>
          <p:cNvSpPr txBox="1"/>
          <p:nvPr/>
        </p:nvSpPr>
        <p:spPr>
          <a:xfrm>
            <a:off x="15284880" y="8900071"/>
            <a:ext cx="4320480" cy="523220"/>
          </a:xfrm>
          <a:prstGeom prst="rect">
            <a:avLst/>
          </a:prstGeom>
          <a:noFill/>
        </p:spPr>
        <p:txBody>
          <a:bodyPr wrap="square" rtlCol="0">
            <a:spAutoFit/>
          </a:bodyPr>
          <a:lstStyle/>
          <a:p>
            <a:pPr algn="ctr"/>
            <a:r>
              <a:rPr lang="de-DE" dirty="0">
                <a:solidFill>
                  <a:schemeClr val="tx2">
                    <a:lumMod val="50000"/>
                  </a:schemeClr>
                </a:solidFill>
                <a:latin typeface="+mn-lt"/>
              </a:rPr>
              <a:t>External Resources:</a:t>
            </a:r>
          </a:p>
        </p:txBody>
      </p:sp>
      <p:sp>
        <p:nvSpPr>
          <p:cNvPr id="38" name="TextBox 37">
            <a:extLst>
              <a:ext uri="{FF2B5EF4-FFF2-40B4-BE49-F238E27FC236}">
                <a16:creationId xmlns:a16="http://schemas.microsoft.com/office/drawing/2014/main" id="{8501CD6F-4D4C-4E6E-B084-E899FB2566C5}"/>
              </a:ext>
            </a:extLst>
          </p:cNvPr>
          <p:cNvSpPr txBox="1"/>
          <p:nvPr/>
        </p:nvSpPr>
        <p:spPr>
          <a:xfrm>
            <a:off x="1239947" y="11758121"/>
            <a:ext cx="3252074" cy="923330"/>
          </a:xfrm>
          <a:prstGeom prst="rect">
            <a:avLst/>
          </a:prstGeom>
          <a:noFill/>
        </p:spPr>
        <p:txBody>
          <a:bodyPr wrap="square" rtlCol="0">
            <a:spAutoFit/>
          </a:bodyPr>
          <a:lstStyle/>
          <a:p>
            <a:pPr algn="ctr"/>
            <a:r>
              <a:rPr lang="de-DE" sz="5400" dirty="0">
                <a:solidFill>
                  <a:schemeClr val="tx2">
                    <a:lumMod val="50000"/>
                  </a:schemeClr>
                </a:solidFill>
                <a:latin typeface="Arial Black" panose="020B0A04020102020204" pitchFamily="34" charset="0"/>
              </a:rPr>
              <a:t>Free3D</a:t>
            </a:r>
          </a:p>
        </p:txBody>
      </p:sp>
      <p:pic>
        <p:nvPicPr>
          <p:cNvPr id="40" name="Picture 39">
            <a:extLst>
              <a:ext uri="{FF2B5EF4-FFF2-40B4-BE49-F238E27FC236}">
                <a16:creationId xmlns:a16="http://schemas.microsoft.com/office/drawing/2014/main" id="{ED25CB79-72DE-43CD-84B7-D1F65825664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12691" y="7895693"/>
            <a:ext cx="1674028" cy="1840036"/>
          </a:xfrm>
          <a:prstGeom prst="rect">
            <a:avLst/>
          </a:prstGeom>
        </p:spPr>
      </p:pic>
    </p:spTree>
    <p:extLst>
      <p:ext uri="{BB962C8B-B14F-4D97-AF65-F5344CB8AC3E}">
        <p14:creationId xmlns:p14="http://schemas.microsoft.com/office/powerpoint/2010/main" val="16052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P spid="20" grpId="0"/>
      <p:bldP spid="35" grpId="0"/>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A2208FAB-7540-4EB4-8ADB-1B0C451075CF}"/>
              </a:ext>
            </a:extLst>
          </p:cNvPr>
          <p:cNvSpPr/>
          <p:nvPr/>
        </p:nvSpPr>
        <p:spPr bwMode="auto">
          <a:xfrm>
            <a:off x="8448841" y="8226153"/>
            <a:ext cx="15652941" cy="4880968"/>
          </a:xfrm>
          <a:prstGeom prst="ellipse">
            <a:avLst/>
          </a:prstGeom>
          <a:noFill/>
          <a:ln w="50800" cap="flat" cmpd="sng" algn="ctr">
            <a:solidFill>
              <a:srgbClr val="004F8F"/>
            </a:solidFill>
            <a:prstDash val="solid"/>
            <a:bevel/>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endParaRPr>
          </a:p>
        </p:txBody>
      </p:sp>
      <p:sp>
        <p:nvSpPr>
          <p:cNvPr id="2" name="Slide Number Placeholder 1">
            <a:extLst>
              <a:ext uri="{FF2B5EF4-FFF2-40B4-BE49-F238E27FC236}">
                <a16:creationId xmlns:a16="http://schemas.microsoft.com/office/drawing/2014/main" id="{A3E33B16-75BD-49DB-88C8-5E88EBCECB56}"/>
              </a:ext>
            </a:extLst>
          </p:cNvPr>
          <p:cNvSpPr>
            <a:spLocks noGrp="1"/>
          </p:cNvSpPr>
          <p:nvPr>
            <p:ph type="sldNum" sz="quarter" idx="10"/>
          </p:nvPr>
        </p:nvSpPr>
        <p:spPr/>
        <p:txBody>
          <a:bodyPr/>
          <a:lstStyle/>
          <a:p>
            <a:pPr>
              <a:defRPr/>
            </a:pPr>
            <a:fld id="{67001AD2-8E33-460C-B366-F9F101126BF9}" type="slidenum">
              <a:rPr lang="de-DE" altLang="de-DE" smtClean="0"/>
              <a:pPr>
                <a:defRPr/>
              </a:pPr>
              <a:t>27</a:t>
            </a:fld>
            <a:endParaRPr lang="de-DE" altLang="de-DE" dirty="0"/>
          </a:p>
        </p:txBody>
      </p:sp>
      <p:sp>
        <p:nvSpPr>
          <p:cNvPr id="3" name="Footer Placeholder 2">
            <a:extLst>
              <a:ext uri="{FF2B5EF4-FFF2-40B4-BE49-F238E27FC236}">
                <a16:creationId xmlns:a16="http://schemas.microsoft.com/office/drawing/2014/main" id="{0A375A07-7E63-4FA6-827A-0C960BEFE32B}"/>
              </a:ext>
            </a:extLst>
          </p:cNvPr>
          <p:cNvSpPr>
            <a:spLocks noGrp="1"/>
          </p:cNvSpPr>
          <p:nvPr>
            <p:ph type="ftr" sz="quarter" idx="11"/>
          </p:nvPr>
        </p:nvSpPr>
        <p:spPr/>
        <p:txBody>
          <a:bodyPr/>
          <a:lstStyle/>
          <a:p>
            <a:pPr>
              <a:defRPr/>
            </a:pPr>
            <a:r>
              <a:rPr lang="de-DE" dirty="0"/>
              <a:t>Alen Smajic</a:t>
            </a:r>
          </a:p>
        </p:txBody>
      </p:sp>
      <p:sp>
        <p:nvSpPr>
          <p:cNvPr id="4" name="Content Placeholder 3">
            <a:extLst>
              <a:ext uri="{FF2B5EF4-FFF2-40B4-BE49-F238E27FC236}">
                <a16:creationId xmlns:a16="http://schemas.microsoft.com/office/drawing/2014/main" id="{5A7B4546-ECF6-47CA-937A-9BBC4ABB076A}"/>
              </a:ext>
            </a:extLst>
          </p:cNvPr>
          <p:cNvSpPr>
            <a:spLocks noGrp="1"/>
          </p:cNvSpPr>
          <p:nvPr>
            <p:ph idx="12"/>
          </p:nvPr>
        </p:nvSpPr>
        <p:spPr/>
        <p:txBody>
          <a:bodyPr/>
          <a:lstStyle/>
          <a:p>
            <a:pPr marL="571500" indent="-571500">
              <a:buFont typeface="Arial" panose="020B0604020202020204" pitchFamily="34" charset="0"/>
              <a:buChar char="•"/>
            </a:pPr>
            <a:r>
              <a:rPr lang="de-DE" dirty="0"/>
              <a:t>Deep learning approach to classify the danger level (semantic segmentation)</a:t>
            </a:r>
          </a:p>
          <a:p>
            <a:endParaRPr lang="de-DE" dirty="0"/>
          </a:p>
          <a:p>
            <a:pPr marL="571500" indent="-571500">
              <a:buFont typeface="Arial" panose="020B0604020202020204" pitchFamily="34" charset="0"/>
              <a:buChar char="•"/>
            </a:pPr>
            <a:r>
              <a:rPr lang="de-DE" dirty="0"/>
              <a:t>We use semantic segmentation to recognize and classify people into one of the 3 categories: green, yellow or red</a:t>
            </a:r>
          </a:p>
          <a:p>
            <a:endParaRPr lang="de-DE" dirty="0"/>
          </a:p>
          <a:p>
            <a:pPr marL="571500" indent="-571500">
              <a:buFont typeface="Arial" panose="020B0604020202020204" pitchFamily="34" charset="0"/>
              <a:buChar char="•"/>
            </a:pPr>
            <a:r>
              <a:rPr lang="de-DE" dirty="0"/>
              <a:t>Depending on the classification, a corresponding security protocol decides how to deal with the respective situation and triggers a corresponding security process</a:t>
            </a:r>
          </a:p>
          <a:p>
            <a:pPr marL="571500" indent="-571500">
              <a:buFont typeface="Arial" panose="020B0604020202020204" pitchFamily="34" charset="0"/>
              <a:buChar char="•"/>
            </a:pPr>
            <a:endParaRPr lang="de-DE" dirty="0"/>
          </a:p>
        </p:txBody>
      </p:sp>
      <p:sp>
        <p:nvSpPr>
          <p:cNvPr id="5" name="Title 4">
            <a:extLst>
              <a:ext uri="{FF2B5EF4-FFF2-40B4-BE49-F238E27FC236}">
                <a16:creationId xmlns:a16="http://schemas.microsoft.com/office/drawing/2014/main" id="{766AA3DF-C426-4654-B328-D36EEC597DB5}"/>
              </a:ext>
            </a:extLst>
          </p:cNvPr>
          <p:cNvSpPr>
            <a:spLocks noGrp="1"/>
          </p:cNvSpPr>
          <p:nvPr>
            <p:ph type="title"/>
          </p:nvPr>
        </p:nvSpPr>
        <p:spPr/>
        <p:txBody>
          <a:bodyPr/>
          <a:lstStyle/>
          <a:p>
            <a:r>
              <a:rPr lang="de-DE" sz="8800" dirty="0"/>
              <a:t>The Dependency of the System Modules</a:t>
            </a:r>
          </a:p>
        </p:txBody>
      </p:sp>
      <p:sp>
        <p:nvSpPr>
          <p:cNvPr id="6" name="TextBox 5">
            <a:extLst>
              <a:ext uri="{FF2B5EF4-FFF2-40B4-BE49-F238E27FC236}">
                <a16:creationId xmlns:a16="http://schemas.microsoft.com/office/drawing/2014/main" id="{D13BE22E-BFEF-4A5E-8B8D-D82C14B9CB04}"/>
              </a:ext>
            </a:extLst>
          </p:cNvPr>
          <p:cNvSpPr txBox="1"/>
          <p:nvPr/>
        </p:nvSpPr>
        <p:spPr>
          <a:xfrm>
            <a:off x="-18156" y="9546028"/>
            <a:ext cx="4176464" cy="769441"/>
          </a:xfrm>
          <a:prstGeom prst="rect">
            <a:avLst/>
          </a:prstGeom>
          <a:noFill/>
        </p:spPr>
        <p:txBody>
          <a:bodyPr wrap="square" rtlCol="0">
            <a:spAutoFit/>
          </a:bodyPr>
          <a:lstStyle/>
          <a:p>
            <a:pPr algn="ctr"/>
            <a:r>
              <a:rPr lang="de-DE" sz="4400" dirty="0">
                <a:solidFill>
                  <a:schemeClr val="tx2">
                    <a:lumMod val="50000"/>
                  </a:schemeClr>
                </a:solidFill>
                <a:latin typeface="+mn-lt"/>
              </a:rPr>
              <a:t>Simulation </a:t>
            </a:r>
          </a:p>
        </p:txBody>
      </p:sp>
      <p:sp>
        <p:nvSpPr>
          <p:cNvPr id="8" name="TextBox 7">
            <a:extLst>
              <a:ext uri="{FF2B5EF4-FFF2-40B4-BE49-F238E27FC236}">
                <a16:creationId xmlns:a16="http://schemas.microsoft.com/office/drawing/2014/main" id="{8EB611E1-2B40-4CDE-9EFE-445CDE698186}"/>
              </a:ext>
            </a:extLst>
          </p:cNvPr>
          <p:cNvSpPr txBox="1"/>
          <p:nvPr/>
        </p:nvSpPr>
        <p:spPr>
          <a:xfrm>
            <a:off x="9099655" y="9546028"/>
            <a:ext cx="4176464" cy="769441"/>
          </a:xfrm>
          <a:prstGeom prst="rect">
            <a:avLst/>
          </a:prstGeom>
          <a:noFill/>
        </p:spPr>
        <p:txBody>
          <a:bodyPr wrap="square" rtlCol="0">
            <a:spAutoFit/>
          </a:bodyPr>
          <a:lstStyle/>
          <a:p>
            <a:r>
              <a:rPr lang="de-DE" sz="4400" dirty="0">
                <a:solidFill>
                  <a:schemeClr val="tx2">
                    <a:lumMod val="50000"/>
                  </a:schemeClr>
                </a:solidFill>
                <a:latin typeface="+mn-lt"/>
              </a:rPr>
              <a:t>Learning Algorithm </a:t>
            </a:r>
          </a:p>
        </p:txBody>
      </p:sp>
      <p:sp>
        <p:nvSpPr>
          <p:cNvPr id="10" name="TextBox 9">
            <a:extLst>
              <a:ext uri="{FF2B5EF4-FFF2-40B4-BE49-F238E27FC236}">
                <a16:creationId xmlns:a16="http://schemas.microsoft.com/office/drawing/2014/main" id="{DD2127FE-40D8-48FD-8170-03150B0E0AD3}"/>
              </a:ext>
            </a:extLst>
          </p:cNvPr>
          <p:cNvSpPr txBox="1"/>
          <p:nvPr/>
        </p:nvSpPr>
        <p:spPr>
          <a:xfrm>
            <a:off x="19458139" y="9546028"/>
            <a:ext cx="4176464" cy="769441"/>
          </a:xfrm>
          <a:prstGeom prst="rect">
            <a:avLst/>
          </a:prstGeom>
          <a:noFill/>
        </p:spPr>
        <p:txBody>
          <a:bodyPr wrap="square" rtlCol="0">
            <a:spAutoFit/>
          </a:bodyPr>
          <a:lstStyle/>
          <a:p>
            <a:pPr algn="ctr"/>
            <a:r>
              <a:rPr lang="de-DE" sz="4400" dirty="0">
                <a:solidFill>
                  <a:schemeClr val="tx2">
                    <a:lumMod val="50000"/>
                  </a:schemeClr>
                </a:solidFill>
                <a:latin typeface="+mn-lt"/>
              </a:rPr>
              <a:t>Security Protocol</a:t>
            </a:r>
          </a:p>
        </p:txBody>
      </p:sp>
      <p:pic>
        <p:nvPicPr>
          <p:cNvPr id="16" name="Picture 15">
            <a:extLst>
              <a:ext uri="{FF2B5EF4-FFF2-40B4-BE49-F238E27FC236}">
                <a16:creationId xmlns:a16="http://schemas.microsoft.com/office/drawing/2014/main" id="{7062FEC1-1C9E-4A7E-8635-5C35922C5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97" y="10194102"/>
            <a:ext cx="2647619" cy="1723810"/>
          </a:xfrm>
          <a:prstGeom prst="rect">
            <a:avLst/>
          </a:prstGeom>
        </p:spPr>
      </p:pic>
      <p:pic>
        <p:nvPicPr>
          <p:cNvPr id="18" name="Picture 17">
            <a:extLst>
              <a:ext uri="{FF2B5EF4-FFF2-40B4-BE49-F238E27FC236}">
                <a16:creationId xmlns:a16="http://schemas.microsoft.com/office/drawing/2014/main" id="{71F8786A-BE99-4EA3-BB27-51EDE79B8E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4689" y="10315469"/>
            <a:ext cx="1926396" cy="1841276"/>
          </a:xfrm>
          <a:prstGeom prst="rect">
            <a:avLst/>
          </a:prstGeom>
        </p:spPr>
      </p:pic>
      <p:pic>
        <p:nvPicPr>
          <p:cNvPr id="20" name="Picture 19">
            <a:extLst>
              <a:ext uri="{FF2B5EF4-FFF2-40B4-BE49-F238E27FC236}">
                <a16:creationId xmlns:a16="http://schemas.microsoft.com/office/drawing/2014/main" id="{40E68B9A-4B3F-4568-A8B1-44E9FEA89F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83172" y="10322389"/>
            <a:ext cx="1926397" cy="1926397"/>
          </a:xfrm>
          <a:prstGeom prst="rect">
            <a:avLst/>
          </a:prstGeom>
        </p:spPr>
      </p:pic>
      <p:sp>
        <p:nvSpPr>
          <p:cNvPr id="21" name="Arrow: Right 20">
            <a:extLst>
              <a:ext uri="{FF2B5EF4-FFF2-40B4-BE49-F238E27FC236}">
                <a16:creationId xmlns:a16="http://schemas.microsoft.com/office/drawing/2014/main" id="{00E037D9-EE6C-4AC6-A0CF-613D7537AC9E}"/>
              </a:ext>
            </a:extLst>
          </p:cNvPr>
          <p:cNvSpPr/>
          <p:nvPr/>
        </p:nvSpPr>
        <p:spPr bwMode="auto">
          <a:xfrm>
            <a:off x="3417559" y="10335630"/>
            <a:ext cx="5031282" cy="1222772"/>
          </a:xfrm>
          <a:prstGeom prst="rightArrow">
            <a:avLst/>
          </a:pr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de-DE" sz="2800" b="0" i="0" u="none" strike="noStrike" cap="none" normalizeH="0" baseline="0" dirty="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rPr>
              <a:t>Training/Validation  data</a:t>
            </a:r>
          </a:p>
        </p:txBody>
      </p:sp>
      <p:sp>
        <p:nvSpPr>
          <p:cNvPr id="23" name="Arrow: Right 22">
            <a:extLst>
              <a:ext uri="{FF2B5EF4-FFF2-40B4-BE49-F238E27FC236}">
                <a16:creationId xmlns:a16="http://schemas.microsoft.com/office/drawing/2014/main" id="{3272365E-DCB2-4818-8881-EAB081B7D364}"/>
              </a:ext>
            </a:extLst>
          </p:cNvPr>
          <p:cNvSpPr/>
          <p:nvPr/>
        </p:nvSpPr>
        <p:spPr bwMode="auto">
          <a:xfrm>
            <a:off x="13622378" y="10376984"/>
            <a:ext cx="6702221" cy="1222772"/>
          </a:xfrm>
          <a:prstGeom prst="rightArrow">
            <a:avLst/>
          </a:pr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de-DE" sz="2800" b="0" i="0" u="none" strike="noStrike" cap="none" normalizeH="0" baseline="0" dirty="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rPr>
              <a:t>Pixelwise Danger Level Classification</a:t>
            </a:r>
          </a:p>
        </p:txBody>
      </p:sp>
      <p:sp>
        <p:nvSpPr>
          <p:cNvPr id="27" name="TextBox 26">
            <a:extLst>
              <a:ext uri="{FF2B5EF4-FFF2-40B4-BE49-F238E27FC236}">
                <a16:creationId xmlns:a16="http://schemas.microsoft.com/office/drawing/2014/main" id="{D512371A-C993-419B-9E46-FC31CAC2F707}"/>
              </a:ext>
            </a:extLst>
          </p:cNvPr>
          <p:cNvSpPr txBox="1"/>
          <p:nvPr/>
        </p:nvSpPr>
        <p:spPr>
          <a:xfrm>
            <a:off x="5084931" y="8426178"/>
            <a:ext cx="4824536" cy="769441"/>
          </a:xfrm>
          <a:prstGeom prst="rect">
            <a:avLst/>
          </a:prstGeom>
          <a:noFill/>
        </p:spPr>
        <p:txBody>
          <a:bodyPr wrap="square" rtlCol="0">
            <a:spAutoFit/>
          </a:bodyPr>
          <a:lstStyle/>
          <a:p>
            <a:r>
              <a:rPr lang="de-DE" sz="4400" dirty="0">
                <a:solidFill>
                  <a:schemeClr val="tx1"/>
                </a:solidFill>
                <a:latin typeface="+mn-lt"/>
              </a:rPr>
              <a:t>Learning Phase</a:t>
            </a:r>
          </a:p>
        </p:txBody>
      </p:sp>
      <p:sp>
        <p:nvSpPr>
          <p:cNvPr id="29" name="TextBox 28">
            <a:extLst>
              <a:ext uri="{FF2B5EF4-FFF2-40B4-BE49-F238E27FC236}">
                <a16:creationId xmlns:a16="http://schemas.microsoft.com/office/drawing/2014/main" id="{0F46AA05-B7AB-4A06-B6CA-6BECC188ECAA}"/>
              </a:ext>
            </a:extLst>
          </p:cNvPr>
          <p:cNvSpPr txBox="1"/>
          <p:nvPr/>
        </p:nvSpPr>
        <p:spPr>
          <a:xfrm>
            <a:off x="14194468" y="8376771"/>
            <a:ext cx="4824536" cy="769441"/>
          </a:xfrm>
          <a:prstGeom prst="rect">
            <a:avLst/>
          </a:prstGeom>
          <a:noFill/>
        </p:spPr>
        <p:txBody>
          <a:bodyPr wrap="square" rtlCol="0">
            <a:spAutoFit/>
          </a:bodyPr>
          <a:lstStyle/>
          <a:p>
            <a:r>
              <a:rPr lang="de-DE" sz="4400" dirty="0">
                <a:solidFill>
                  <a:schemeClr val="tx1"/>
                </a:solidFill>
                <a:latin typeface="+mn-lt"/>
              </a:rPr>
              <a:t>Handover to Service</a:t>
            </a:r>
          </a:p>
        </p:txBody>
      </p:sp>
      <p:sp>
        <p:nvSpPr>
          <p:cNvPr id="31" name="Oval 30">
            <a:extLst>
              <a:ext uri="{FF2B5EF4-FFF2-40B4-BE49-F238E27FC236}">
                <a16:creationId xmlns:a16="http://schemas.microsoft.com/office/drawing/2014/main" id="{C7651FB1-B3AC-473E-A6E2-43C35A6EA444}"/>
              </a:ext>
            </a:extLst>
          </p:cNvPr>
          <p:cNvSpPr/>
          <p:nvPr/>
        </p:nvSpPr>
        <p:spPr bwMode="auto">
          <a:xfrm>
            <a:off x="44071" y="8332593"/>
            <a:ext cx="13516081" cy="4880968"/>
          </a:xfrm>
          <a:prstGeom prst="ellipse">
            <a:avLst/>
          </a:prstGeom>
          <a:noFill/>
          <a:ln w="50800" cap="flat" cmpd="sng" algn="ctr">
            <a:solidFill>
              <a:srgbClr val="004F8F"/>
            </a:solidFill>
            <a:prstDash val="solid"/>
            <a:bevel/>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endParaRPr>
          </a:p>
        </p:txBody>
      </p:sp>
    </p:spTree>
    <p:extLst>
      <p:ext uri="{BB962C8B-B14F-4D97-AF65-F5344CB8AC3E}">
        <p14:creationId xmlns:p14="http://schemas.microsoft.com/office/powerpoint/2010/main" val="32931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 grpId="0"/>
      <p:bldP spid="6" grpId="1"/>
      <p:bldP spid="8" grpId="0"/>
      <p:bldP spid="10" grpId="0"/>
      <p:bldP spid="21" grpId="0" animBg="1"/>
      <p:bldP spid="21" grpId="1" animBg="1"/>
      <p:bldP spid="23" grpId="0" animBg="1"/>
      <p:bldP spid="27" grpId="0"/>
      <p:bldP spid="27" grpId="1"/>
      <p:bldP spid="29" grpId="0"/>
      <p:bldP spid="31" grpId="0" animBg="1"/>
      <p:bldP spid="3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381A7A-0372-4906-A661-6729E0C615F9}"/>
              </a:ext>
            </a:extLst>
          </p:cNvPr>
          <p:cNvSpPr>
            <a:spLocks noGrp="1"/>
          </p:cNvSpPr>
          <p:nvPr>
            <p:ph type="sldNum" sz="quarter" idx="10"/>
          </p:nvPr>
        </p:nvSpPr>
        <p:spPr/>
        <p:txBody>
          <a:bodyPr/>
          <a:lstStyle/>
          <a:p>
            <a:pPr>
              <a:defRPr/>
            </a:pPr>
            <a:fld id="{67001AD2-8E33-460C-B366-F9F101126BF9}" type="slidenum">
              <a:rPr lang="de-DE" altLang="de-DE" smtClean="0"/>
              <a:pPr>
                <a:defRPr/>
              </a:pPr>
              <a:t>28</a:t>
            </a:fld>
            <a:endParaRPr lang="de-DE" altLang="de-DE" dirty="0"/>
          </a:p>
        </p:txBody>
      </p:sp>
      <p:sp>
        <p:nvSpPr>
          <p:cNvPr id="3" name="Footer Placeholder 2">
            <a:extLst>
              <a:ext uri="{FF2B5EF4-FFF2-40B4-BE49-F238E27FC236}">
                <a16:creationId xmlns:a16="http://schemas.microsoft.com/office/drawing/2014/main" id="{244744F8-F7EB-4649-8F17-99EE981F39CE}"/>
              </a:ext>
            </a:extLst>
          </p:cNvPr>
          <p:cNvSpPr>
            <a:spLocks noGrp="1"/>
          </p:cNvSpPr>
          <p:nvPr>
            <p:ph type="ftr" sz="quarter" idx="11"/>
          </p:nvPr>
        </p:nvSpPr>
        <p:spPr/>
        <p:txBody>
          <a:bodyPr/>
          <a:lstStyle/>
          <a:p>
            <a:pPr>
              <a:defRPr/>
            </a:pPr>
            <a:r>
              <a:rPr lang="de-DE" dirty="0"/>
              <a:t>Alen Smajic</a:t>
            </a:r>
          </a:p>
        </p:txBody>
      </p:sp>
      <p:sp>
        <p:nvSpPr>
          <p:cNvPr id="4" name="Content Placeholder 3">
            <a:extLst>
              <a:ext uri="{FF2B5EF4-FFF2-40B4-BE49-F238E27FC236}">
                <a16:creationId xmlns:a16="http://schemas.microsoft.com/office/drawing/2014/main" id="{0C361E41-13DA-4BF0-8701-1411BF6F28A6}"/>
              </a:ext>
            </a:extLst>
          </p:cNvPr>
          <p:cNvSpPr>
            <a:spLocks noGrp="1"/>
          </p:cNvSpPr>
          <p:nvPr>
            <p:ph idx="12"/>
          </p:nvPr>
        </p:nvSpPr>
        <p:spPr/>
        <p:txBody>
          <a:bodyPr/>
          <a:lstStyle/>
          <a:p>
            <a:pPr marL="571500" indent="-571500">
              <a:buFont typeface="Arial" panose="020B0604020202020204" pitchFamily="34" charset="0"/>
              <a:buChar char="•"/>
            </a:pPr>
            <a:r>
              <a:rPr lang="de-DE" dirty="0"/>
              <a:t>Floor marking on each subway platform (1.5m from the edge of the platform)</a:t>
            </a:r>
          </a:p>
        </p:txBody>
      </p:sp>
      <p:sp>
        <p:nvSpPr>
          <p:cNvPr id="5" name="Title 4">
            <a:extLst>
              <a:ext uri="{FF2B5EF4-FFF2-40B4-BE49-F238E27FC236}">
                <a16:creationId xmlns:a16="http://schemas.microsoft.com/office/drawing/2014/main" id="{B807EB67-CE2F-478B-B9BF-3D8350FE4629}"/>
              </a:ext>
            </a:extLst>
          </p:cNvPr>
          <p:cNvSpPr>
            <a:spLocks noGrp="1"/>
          </p:cNvSpPr>
          <p:nvPr>
            <p:ph type="title"/>
          </p:nvPr>
        </p:nvSpPr>
        <p:spPr/>
        <p:txBody>
          <a:bodyPr/>
          <a:lstStyle/>
          <a:p>
            <a:r>
              <a:rPr lang="de-DE" sz="8800" dirty="0"/>
              <a:t>Danger Level Overview</a:t>
            </a:r>
          </a:p>
        </p:txBody>
      </p:sp>
      <p:pic>
        <p:nvPicPr>
          <p:cNvPr id="9" name="Picture 8">
            <a:extLst>
              <a:ext uri="{FF2B5EF4-FFF2-40B4-BE49-F238E27FC236}">
                <a16:creationId xmlns:a16="http://schemas.microsoft.com/office/drawing/2014/main" id="{C111F57F-8267-42E8-A6E1-11D64EA68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530" y="4196973"/>
            <a:ext cx="15658939" cy="8845927"/>
          </a:xfrm>
          <a:prstGeom prst="rect">
            <a:avLst/>
          </a:prstGeom>
        </p:spPr>
      </p:pic>
      <p:sp>
        <p:nvSpPr>
          <p:cNvPr id="21" name="TextBox 20">
            <a:extLst>
              <a:ext uri="{FF2B5EF4-FFF2-40B4-BE49-F238E27FC236}">
                <a16:creationId xmlns:a16="http://schemas.microsoft.com/office/drawing/2014/main" id="{C0F6F3FF-F78A-4B0F-87D8-41D36A0F230A}"/>
              </a:ext>
            </a:extLst>
          </p:cNvPr>
          <p:cNvSpPr txBox="1"/>
          <p:nvPr/>
        </p:nvSpPr>
        <p:spPr>
          <a:xfrm rot="3526949">
            <a:off x="7077203" y="10766938"/>
            <a:ext cx="2568540" cy="584775"/>
          </a:xfrm>
          <a:prstGeom prst="rect">
            <a:avLst/>
          </a:prstGeom>
          <a:noFill/>
        </p:spPr>
        <p:txBody>
          <a:bodyPr wrap="square" rtlCol="0">
            <a:spAutoFit/>
          </a:bodyPr>
          <a:lstStyle/>
          <a:p>
            <a:r>
              <a:rPr lang="de-DE" sz="3200" b="1" dirty="0">
                <a:solidFill>
                  <a:schemeClr val="bg1"/>
                </a:solidFill>
                <a:latin typeface="+mn-lt"/>
              </a:rPr>
              <a:t>Dangerous</a:t>
            </a:r>
          </a:p>
        </p:txBody>
      </p:sp>
      <p:sp>
        <p:nvSpPr>
          <p:cNvPr id="23" name="TextBox 22">
            <a:extLst>
              <a:ext uri="{FF2B5EF4-FFF2-40B4-BE49-F238E27FC236}">
                <a16:creationId xmlns:a16="http://schemas.microsoft.com/office/drawing/2014/main" id="{56F3AF87-7AAD-4782-9F4C-E24E258ABBAC}"/>
              </a:ext>
            </a:extLst>
          </p:cNvPr>
          <p:cNvSpPr txBox="1"/>
          <p:nvPr/>
        </p:nvSpPr>
        <p:spPr>
          <a:xfrm rot="3490671">
            <a:off x="7416824" y="10766938"/>
            <a:ext cx="4954644" cy="584775"/>
          </a:xfrm>
          <a:prstGeom prst="rect">
            <a:avLst/>
          </a:prstGeom>
          <a:noFill/>
        </p:spPr>
        <p:txBody>
          <a:bodyPr wrap="square" rtlCol="0">
            <a:spAutoFit/>
          </a:bodyPr>
          <a:lstStyle/>
          <a:p>
            <a:r>
              <a:rPr lang="de-DE" sz="3200" b="1" dirty="0">
                <a:solidFill>
                  <a:schemeClr val="bg1"/>
                </a:solidFill>
                <a:latin typeface="+mn-lt"/>
              </a:rPr>
              <a:t>Potentially Dangerous</a:t>
            </a:r>
          </a:p>
        </p:txBody>
      </p:sp>
      <p:sp>
        <p:nvSpPr>
          <p:cNvPr id="25" name="TextBox 24">
            <a:extLst>
              <a:ext uri="{FF2B5EF4-FFF2-40B4-BE49-F238E27FC236}">
                <a16:creationId xmlns:a16="http://schemas.microsoft.com/office/drawing/2014/main" id="{40B0BF75-94EA-4C7C-AC0B-E71FF98084FA}"/>
              </a:ext>
            </a:extLst>
          </p:cNvPr>
          <p:cNvSpPr txBox="1"/>
          <p:nvPr/>
        </p:nvSpPr>
        <p:spPr>
          <a:xfrm>
            <a:off x="11265610" y="9849707"/>
            <a:ext cx="1418529" cy="584775"/>
          </a:xfrm>
          <a:prstGeom prst="rect">
            <a:avLst/>
          </a:prstGeom>
          <a:noFill/>
        </p:spPr>
        <p:txBody>
          <a:bodyPr wrap="square" rtlCol="0">
            <a:spAutoFit/>
          </a:bodyPr>
          <a:lstStyle/>
          <a:p>
            <a:r>
              <a:rPr lang="de-DE" sz="3200" b="1" dirty="0">
                <a:solidFill>
                  <a:schemeClr val="bg1"/>
                </a:solidFill>
                <a:latin typeface="+mn-lt"/>
              </a:rPr>
              <a:t>Safe</a:t>
            </a:r>
          </a:p>
        </p:txBody>
      </p:sp>
      <p:pic>
        <p:nvPicPr>
          <p:cNvPr id="6" name="Picture 5">
            <a:extLst>
              <a:ext uri="{FF2B5EF4-FFF2-40B4-BE49-F238E27FC236}">
                <a16:creationId xmlns:a16="http://schemas.microsoft.com/office/drawing/2014/main" id="{6BB225B2-64C0-42C1-B871-A0E63588D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530" y="4133193"/>
            <a:ext cx="15771840" cy="8909707"/>
          </a:xfrm>
          <a:prstGeom prst="rect">
            <a:avLst/>
          </a:prstGeom>
        </p:spPr>
      </p:pic>
    </p:spTree>
    <p:extLst>
      <p:ext uri="{BB962C8B-B14F-4D97-AF65-F5344CB8AC3E}">
        <p14:creationId xmlns:p14="http://schemas.microsoft.com/office/powerpoint/2010/main" val="101046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14984-BD6E-4B0C-94B1-68F42E7C845E}"/>
              </a:ext>
            </a:extLst>
          </p:cNvPr>
          <p:cNvSpPr>
            <a:spLocks noGrp="1"/>
          </p:cNvSpPr>
          <p:nvPr>
            <p:ph type="sldNum" sz="quarter" idx="10"/>
          </p:nvPr>
        </p:nvSpPr>
        <p:spPr/>
        <p:txBody>
          <a:bodyPr/>
          <a:lstStyle/>
          <a:p>
            <a:pPr>
              <a:defRPr/>
            </a:pPr>
            <a:fld id="{67001AD2-8E33-460C-B366-F9F101126BF9}" type="slidenum">
              <a:rPr lang="de-DE" altLang="de-DE" smtClean="0"/>
              <a:pPr>
                <a:defRPr/>
              </a:pPr>
              <a:t>29</a:t>
            </a:fld>
            <a:endParaRPr lang="de-DE" altLang="de-DE" dirty="0"/>
          </a:p>
        </p:txBody>
      </p:sp>
      <p:sp>
        <p:nvSpPr>
          <p:cNvPr id="3" name="Footer Placeholder 2">
            <a:extLst>
              <a:ext uri="{FF2B5EF4-FFF2-40B4-BE49-F238E27FC236}">
                <a16:creationId xmlns:a16="http://schemas.microsoft.com/office/drawing/2014/main" id="{36685B16-5460-43A0-8580-473BB1F9A122}"/>
              </a:ext>
            </a:extLst>
          </p:cNvPr>
          <p:cNvSpPr>
            <a:spLocks noGrp="1"/>
          </p:cNvSpPr>
          <p:nvPr>
            <p:ph type="ftr" sz="quarter" idx="11"/>
          </p:nvPr>
        </p:nvSpPr>
        <p:spPr/>
        <p:txBody>
          <a:bodyPr/>
          <a:lstStyle/>
          <a:p>
            <a:pPr>
              <a:defRPr/>
            </a:pPr>
            <a:r>
              <a:rPr lang="de-DE" dirty="0"/>
              <a:t>Alen Smajic</a:t>
            </a:r>
          </a:p>
        </p:txBody>
      </p:sp>
      <p:sp>
        <p:nvSpPr>
          <p:cNvPr id="4" name="Content Placeholder 3">
            <a:extLst>
              <a:ext uri="{FF2B5EF4-FFF2-40B4-BE49-F238E27FC236}">
                <a16:creationId xmlns:a16="http://schemas.microsoft.com/office/drawing/2014/main" id="{DB0322C1-BC60-4539-82B8-EB9A130CE917}"/>
              </a:ext>
            </a:extLst>
          </p:cNvPr>
          <p:cNvSpPr>
            <a:spLocks noGrp="1"/>
          </p:cNvSpPr>
          <p:nvPr>
            <p:ph idx="12"/>
          </p:nvPr>
        </p:nvSpPr>
        <p:spPr/>
        <p:txBody>
          <a:bodyPr/>
          <a:lstStyle/>
          <a:p>
            <a:pPr marL="571500" indent="-571500">
              <a:buFont typeface="Arial" panose="020B0604020202020204" pitchFamily="34" charset="0"/>
              <a:buChar char="•"/>
            </a:pPr>
            <a:r>
              <a:rPr lang="de-DE" b="1" u="sng" dirty="0"/>
              <a:t>Station models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Station objects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Human models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Textures</a:t>
            </a:r>
          </a:p>
        </p:txBody>
      </p:sp>
      <p:sp>
        <p:nvSpPr>
          <p:cNvPr id="5" name="Title 4">
            <a:extLst>
              <a:ext uri="{FF2B5EF4-FFF2-40B4-BE49-F238E27FC236}">
                <a16:creationId xmlns:a16="http://schemas.microsoft.com/office/drawing/2014/main" id="{41B1BD7F-4C0B-43F8-BC6D-796D8E0ECF75}"/>
              </a:ext>
            </a:extLst>
          </p:cNvPr>
          <p:cNvSpPr>
            <a:spLocks noGrp="1"/>
          </p:cNvSpPr>
          <p:nvPr>
            <p:ph type="title"/>
          </p:nvPr>
        </p:nvSpPr>
        <p:spPr/>
        <p:txBody>
          <a:bodyPr/>
          <a:lstStyle/>
          <a:p>
            <a:r>
              <a:rPr lang="de-DE" sz="8800" dirty="0"/>
              <a:t>1. Development </a:t>
            </a:r>
            <a:r>
              <a:rPr lang="de-DE" sz="8800" dirty="0" err="1"/>
              <a:t>of</a:t>
            </a:r>
            <a:r>
              <a:rPr lang="de-DE" sz="8800" dirty="0"/>
              <a:t> 3D Station Assets</a:t>
            </a:r>
          </a:p>
        </p:txBody>
      </p:sp>
      <p:pic>
        <p:nvPicPr>
          <p:cNvPr id="7" name="Picture 6">
            <a:extLst>
              <a:ext uri="{FF2B5EF4-FFF2-40B4-BE49-F238E27FC236}">
                <a16:creationId xmlns:a16="http://schemas.microsoft.com/office/drawing/2014/main" id="{A6E549B6-80ED-4409-B0CF-D9E5861FE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pic>
        <p:nvPicPr>
          <p:cNvPr id="33" name="Picture 32">
            <a:extLst>
              <a:ext uri="{FF2B5EF4-FFF2-40B4-BE49-F238E27FC236}">
                <a16:creationId xmlns:a16="http://schemas.microsoft.com/office/drawing/2014/main" id="{6F852CB5-526A-4F8E-A724-D0B32DA0C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320" y="2095600"/>
            <a:ext cx="15859867" cy="9175900"/>
          </a:xfrm>
          <a:prstGeom prst="rect">
            <a:avLst/>
          </a:prstGeom>
        </p:spPr>
      </p:pic>
      <p:pic>
        <p:nvPicPr>
          <p:cNvPr id="35" name="Picture 34">
            <a:extLst>
              <a:ext uri="{FF2B5EF4-FFF2-40B4-BE49-F238E27FC236}">
                <a16:creationId xmlns:a16="http://schemas.microsoft.com/office/drawing/2014/main" id="{C4ADFF60-1C98-4D78-A6FB-5CCF09A12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387" y="2097984"/>
            <a:ext cx="15901800" cy="9173516"/>
          </a:xfrm>
          <a:prstGeom prst="rect">
            <a:avLst/>
          </a:prstGeom>
        </p:spPr>
      </p:pic>
      <p:pic>
        <p:nvPicPr>
          <p:cNvPr id="37" name="Picture 36">
            <a:extLst>
              <a:ext uri="{FF2B5EF4-FFF2-40B4-BE49-F238E27FC236}">
                <a16:creationId xmlns:a16="http://schemas.microsoft.com/office/drawing/2014/main" id="{14FA6106-D9BF-4E93-B6C6-3D7CB68837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320" y="2102429"/>
            <a:ext cx="15963867" cy="9169071"/>
          </a:xfrm>
          <a:prstGeom prst="rect">
            <a:avLst/>
          </a:prstGeom>
        </p:spPr>
      </p:pic>
      <p:pic>
        <p:nvPicPr>
          <p:cNvPr id="39" name="Picture 38">
            <a:extLst>
              <a:ext uri="{FF2B5EF4-FFF2-40B4-BE49-F238E27FC236}">
                <a16:creationId xmlns:a16="http://schemas.microsoft.com/office/drawing/2014/main" id="{1F541E86-1127-42AA-98B0-C33DCCD88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9660" y="2095600"/>
            <a:ext cx="15900224" cy="9175900"/>
          </a:xfrm>
          <a:prstGeom prst="rect">
            <a:avLst/>
          </a:prstGeom>
        </p:spPr>
      </p:pic>
      <p:pic>
        <p:nvPicPr>
          <p:cNvPr id="41" name="Picture 40">
            <a:extLst>
              <a:ext uri="{FF2B5EF4-FFF2-40B4-BE49-F238E27FC236}">
                <a16:creationId xmlns:a16="http://schemas.microsoft.com/office/drawing/2014/main" id="{85DAB11F-8BB2-451F-B364-FEDF022CC4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6160" y="2097984"/>
            <a:ext cx="15929300" cy="9175900"/>
          </a:xfrm>
          <a:prstGeom prst="rect">
            <a:avLst/>
          </a:prstGeom>
        </p:spPr>
      </p:pic>
      <p:sp>
        <p:nvSpPr>
          <p:cNvPr id="42" name="TextBox 41">
            <a:extLst>
              <a:ext uri="{FF2B5EF4-FFF2-40B4-BE49-F238E27FC236}">
                <a16:creationId xmlns:a16="http://schemas.microsoft.com/office/drawing/2014/main" id="{9A782715-A72E-4F0B-A04B-B47313E618D7}"/>
              </a:ext>
            </a:extLst>
          </p:cNvPr>
          <p:cNvSpPr txBox="1"/>
          <p:nvPr/>
        </p:nvSpPr>
        <p:spPr>
          <a:xfrm>
            <a:off x="11471920" y="11541507"/>
            <a:ext cx="8208912" cy="769441"/>
          </a:xfrm>
          <a:prstGeom prst="rect">
            <a:avLst/>
          </a:prstGeom>
          <a:noFill/>
        </p:spPr>
        <p:txBody>
          <a:bodyPr wrap="square" rtlCol="0">
            <a:spAutoFit/>
          </a:bodyPr>
          <a:lstStyle/>
          <a:p>
            <a:r>
              <a:rPr lang="de-DE" sz="4400" dirty="0">
                <a:solidFill>
                  <a:schemeClr val="tx2">
                    <a:lumMod val="50000"/>
                  </a:schemeClr>
                </a:solidFill>
                <a:latin typeface="+mn-lt"/>
              </a:rPr>
              <a:t>10 different station types</a:t>
            </a:r>
          </a:p>
        </p:txBody>
      </p:sp>
      <p:pic>
        <p:nvPicPr>
          <p:cNvPr id="8" name="Picture 7">
            <a:extLst>
              <a:ext uri="{FF2B5EF4-FFF2-40B4-BE49-F238E27FC236}">
                <a16:creationId xmlns:a16="http://schemas.microsoft.com/office/drawing/2014/main" id="{8642CE3E-3EE4-442C-8D56-522DD38A49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7320" y="2060970"/>
            <a:ext cx="15958140" cy="9210529"/>
          </a:xfrm>
          <a:prstGeom prst="rect">
            <a:avLst/>
          </a:prstGeom>
        </p:spPr>
      </p:pic>
      <p:pic>
        <p:nvPicPr>
          <p:cNvPr id="10" name="Picture 9">
            <a:extLst>
              <a:ext uri="{FF2B5EF4-FFF2-40B4-BE49-F238E27FC236}">
                <a16:creationId xmlns:a16="http://schemas.microsoft.com/office/drawing/2014/main" id="{D24703EF-FC95-4801-AA5A-64302B8771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1594" y="2067208"/>
            <a:ext cx="15988564" cy="9203402"/>
          </a:xfrm>
          <a:prstGeom prst="rect">
            <a:avLst/>
          </a:prstGeom>
        </p:spPr>
      </p:pic>
      <p:pic>
        <p:nvPicPr>
          <p:cNvPr id="12" name="Picture 11">
            <a:extLst>
              <a:ext uri="{FF2B5EF4-FFF2-40B4-BE49-F238E27FC236}">
                <a16:creationId xmlns:a16="http://schemas.microsoft.com/office/drawing/2014/main" id="{DDBFB520-571E-41F6-B2A8-BE412AFDAF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61594" y="2100045"/>
            <a:ext cx="16009499" cy="9170565"/>
          </a:xfrm>
          <a:prstGeom prst="rect">
            <a:avLst/>
          </a:prstGeom>
        </p:spPr>
      </p:pic>
      <p:pic>
        <p:nvPicPr>
          <p:cNvPr id="14" name="Picture 13">
            <a:extLst>
              <a:ext uri="{FF2B5EF4-FFF2-40B4-BE49-F238E27FC236}">
                <a16:creationId xmlns:a16="http://schemas.microsoft.com/office/drawing/2014/main" id="{58588AB6-91AF-4555-AAA3-CCC0542D22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1594" y="2067208"/>
            <a:ext cx="15984856" cy="9203402"/>
          </a:xfrm>
          <a:prstGeom prst="rect">
            <a:avLst/>
          </a:prstGeom>
        </p:spPr>
      </p:pic>
    </p:spTree>
    <p:extLst>
      <p:ext uri="{BB962C8B-B14F-4D97-AF65-F5344CB8AC3E}">
        <p14:creationId xmlns:p14="http://schemas.microsoft.com/office/powerpoint/2010/main" val="390462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222703" y="4553744"/>
            <a:ext cx="19938808" cy="4896545"/>
          </a:xfrm>
        </p:spPr>
        <p:txBody>
          <a:bodyPr/>
          <a:lstStyle/>
          <a:p>
            <a:pPr algn="ctr"/>
            <a:r>
              <a:rPr lang="de-DE" dirty="0"/>
              <a:t>User View</a:t>
            </a:r>
          </a:p>
        </p:txBody>
      </p:sp>
      <p:sp>
        <p:nvSpPr>
          <p:cNvPr id="4" name="Textplatzhalter 3"/>
          <p:cNvSpPr>
            <a:spLocks noGrp="1"/>
          </p:cNvSpPr>
          <p:nvPr>
            <p:ph type="body" sz="quarter" idx="12"/>
          </p:nvPr>
        </p:nvSpPr>
        <p:spPr>
          <a:xfrm>
            <a:off x="2222489" y="6137921"/>
            <a:ext cx="19938593" cy="864094"/>
          </a:xfrm>
        </p:spPr>
        <p:txBody>
          <a:bodyPr/>
          <a:lstStyle/>
          <a:p>
            <a:pPr algn="ctr"/>
            <a:r>
              <a:rPr lang="en-US" dirty="0" err="1"/>
              <a:t>Edis</a:t>
            </a:r>
            <a:r>
              <a:rPr lang="en-US" dirty="0"/>
              <a:t> </a:t>
            </a:r>
            <a:r>
              <a:rPr lang="en-US" dirty="0" err="1"/>
              <a:t>Kurtanovic</a:t>
            </a:r>
            <a:endParaRPr lang="en-US" dirty="0"/>
          </a:p>
        </p:txBody>
      </p:sp>
    </p:spTree>
    <p:extLst>
      <p:ext uri="{BB962C8B-B14F-4D97-AF65-F5344CB8AC3E}">
        <p14:creationId xmlns:p14="http://schemas.microsoft.com/office/powerpoint/2010/main" val="2089712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14984-BD6E-4B0C-94B1-68F42E7C845E}"/>
              </a:ext>
            </a:extLst>
          </p:cNvPr>
          <p:cNvSpPr>
            <a:spLocks noGrp="1"/>
          </p:cNvSpPr>
          <p:nvPr>
            <p:ph type="sldNum" sz="quarter" idx="10"/>
          </p:nvPr>
        </p:nvSpPr>
        <p:spPr/>
        <p:txBody>
          <a:bodyPr/>
          <a:lstStyle/>
          <a:p>
            <a:pPr>
              <a:defRPr/>
            </a:pPr>
            <a:fld id="{67001AD2-8E33-460C-B366-F9F101126BF9}" type="slidenum">
              <a:rPr lang="de-DE" altLang="de-DE" smtClean="0"/>
              <a:pPr>
                <a:defRPr/>
              </a:pPr>
              <a:t>30</a:t>
            </a:fld>
            <a:endParaRPr lang="de-DE" altLang="de-DE" dirty="0"/>
          </a:p>
        </p:txBody>
      </p:sp>
      <p:sp>
        <p:nvSpPr>
          <p:cNvPr id="3" name="Footer Placeholder 2">
            <a:extLst>
              <a:ext uri="{FF2B5EF4-FFF2-40B4-BE49-F238E27FC236}">
                <a16:creationId xmlns:a16="http://schemas.microsoft.com/office/drawing/2014/main" id="{36685B16-5460-43A0-8580-473BB1F9A122}"/>
              </a:ext>
            </a:extLst>
          </p:cNvPr>
          <p:cNvSpPr>
            <a:spLocks noGrp="1"/>
          </p:cNvSpPr>
          <p:nvPr>
            <p:ph type="ftr" sz="quarter" idx="11"/>
          </p:nvPr>
        </p:nvSpPr>
        <p:spPr/>
        <p:txBody>
          <a:bodyPr/>
          <a:lstStyle/>
          <a:p>
            <a:pPr>
              <a:defRPr/>
            </a:pPr>
            <a:r>
              <a:rPr lang="de-DE" dirty="0"/>
              <a:t>Alen Smajic</a:t>
            </a:r>
          </a:p>
        </p:txBody>
      </p:sp>
      <p:sp>
        <p:nvSpPr>
          <p:cNvPr id="4" name="Content Placeholder 3">
            <a:extLst>
              <a:ext uri="{FF2B5EF4-FFF2-40B4-BE49-F238E27FC236}">
                <a16:creationId xmlns:a16="http://schemas.microsoft.com/office/drawing/2014/main" id="{DB0322C1-BC60-4539-82B8-EB9A130CE917}"/>
              </a:ext>
            </a:extLst>
          </p:cNvPr>
          <p:cNvSpPr>
            <a:spLocks noGrp="1"/>
          </p:cNvSpPr>
          <p:nvPr>
            <p:ph idx="12"/>
          </p:nvPr>
        </p:nvSpPr>
        <p:spPr/>
        <p:txBody>
          <a:bodyPr/>
          <a:lstStyle/>
          <a:p>
            <a:pPr marL="571500" indent="-571500">
              <a:buFont typeface="Arial" panose="020B0604020202020204" pitchFamily="34" charset="0"/>
              <a:buChar char="•"/>
            </a:pPr>
            <a:r>
              <a:rPr lang="de-DE" dirty="0"/>
              <a:t>Station models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b="1" u="sng" dirty="0"/>
              <a:t>Station objects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Human models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Textures</a:t>
            </a:r>
          </a:p>
        </p:txBody>
      </p:sp>
      <p:sp>
        <p:nvSpPr>
          <p:cNvPr id="5" name="Title 4">
            <a:extLst>
              <a:ext uri="{FF2B5EF4-FFF2-40B4-BE49-F238E27FC236}">
                <a16:creationId xmlns:a16="http://schemas.microsoft.com/office/drawing/2014/main" id="{41B1BD7F-4C0B-43F8-BC6D-796D8E0ECF75}"/>
              </a:ext>
            </a:extLst>
          </p:cNvPr>
          <p:cNvSpPr>
            <a:spLocks noGrp="1"/>
          </p:cNvSpPr>
          <p:nvPr>
            <p:ph type="title"/>
          </p:nvPr>
        </p:nvSpPr>
        <p:spPr/>
        <p:txBody>
          <a:bodyPr/>
          <a:lstStyle/>
          <a:p>
            <a:r>
              <a:rPr lang="de-DE" sz="8800" dirty="0"/>
              <a:t>1. Development </a:t>
            </a:r>
            <a:r>
              <a:rPr lang="de-DE" sz="8800" dirty="0" err="1"/>
              <a:t>of</a:t>
            </a:r>
            <a:r>
              <a:rPr lang="de-DE" sz="8800" dirty="0"/>
              <a:t> 3D Station Assets</a:t>
            </a:r>
          </a:p>
        </p:txBody>
      </p:sp>
      <p:pic>
        <p:nvPicPr>
          <p:cNvPr id="7" name="Picture 6">
            <a:extLst>
              <a:ext uri="{FF2B5EF4-FFF2-40B4-BE49-F238E27FC236}">
                <a16:creationId xmlns:a16="http://schemas.microsoft.com/office/drawing/2014/main" id="{A6E549B6-80ED-4409-B0CF-D9E5861FE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
        <p:nvSpPr>
          <p:cNvPr id="31" name="TextBox 30">
            <a:extLst>
              <a:ext uri="{FF2B5EF4-FFF2-40B4-BE49-F238E27FC236}">
                <a16:creationId xmlns:a16="http://schemas.microsoft.com/office/drawing/2014/main" id="{0C9E7057-852E-4D6D-871F-945D87252E1F}"/>
              </a:ext>
            </a:extLst>
          </p:cNvPr>
          <p:cNvSpPr txBox="1"/>
          <p:nvPr/>
        </p:nvSpPr>
        <p:spPr>
          <a:xfrm>
            <a:off x="4805101" y="11483586"/>
            <a:ext cx="12529392" cy="1446550"/>
          </a:xfrm>
          <a:prstGeom prst="rect">
            <a:avLst/>
          </a:prstGeom>
          <a:noFill/>
        </p:spPr>
        <p:txBody>
          <a:bodyPr wrap="square" rtlCol="0">
            <a:spAutoFit/>
          </a:bodyPr>
          <a:lstStyle/>
          <a:p>
            <a:r>
              <a:rPr lang="de-DE" sz="4400" dirty="0">
                <a:solidFill>
                  <a:schemeClr val="tx2">
                    <a:lumMod val="50000"/>
                  </a:schemeClr>
                </a:solidFill>
                <a:latin typeface="+mn-lt"/>
              </a:rPr>
              <a:t>Rubbish bins, chairs and benches, Elevators, Escalators, Snack machines, stairs, Entrances, Departure boards</a:t>
            </a:r>
          </a:p>
        </p:txBody>
      </p:sp>
      <p:pic>
        <p:nvPicPr>
          <p:cNvPr id="9" name="Picture 8">
            <a:extLst>
              <a:ext uri="{FF2B5EF4-FFF2-40B4-BE49-F238E27FC236}">
                <a16:creationId xmlns:a16="http://schemas.microsoft.com/office/drawing/2014/main" id="{3CFABDDD-4968-4A2E-854B-11A4E7130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361" y="2856871"/>
            <a:ext cx="5520687" cy="7888916"/>
          </a:xfrm>
          <a:prstGeom prst="rect">
            <a:avLst/>
          </a:prstGeom>
        </p:spPr>
      </p:pic>
      <p:pic>
        <p:nvPicPr>
          <p:cNvPr id="13" name="Picture 12">
            <a:extLst>
              <a:ext uri="{FF2B5EF4-FFF2-40B4-BE49-F238E27FC236}">
                <a16:creationId xmlns:a16="http://schemas.microsoft.com/office/drawing/2014/main" id="{398DBE69-0269-4B1D-8D01-0245DD707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2926" y="2856871"/>
            <a:ext cx="5328592" cy="7888916"/>
          </a:xfrm>
          <a:prstGeom prst="rect">
            <a:avLst/>
          </a:prstGeom>
        </p:spPr>
      </p:pic>
      <p:pic>
        <p:nvPicPr>
          <p:cNvPr id="21" name="Picture 20">
            <a:extLst>
              <a:ext uri="{FF2B5EF4-FFF2-40B4-BE49-F238E27FC236}">
                <a16:creationId xmlns:a16="http://schemas.microsoft.com/office/drawing/2014/main" id="{EE86327D-D828-416E-9002-92DACBA34F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2396" y="2856871"/>
            <a:ext cx="6433817" cy="7888916"/>
          </a:xfrm>
          <a:prstGeom prst="rect">
            <a:avLst/>
          </a:prstGeom>
        </p:spPr>
      </p:pic>
      <p:pic>
        <p:nvPicPr>
          <p:cNvPr id="35" name="Picture 34">
            <a:extLst>
              <a:ext uri="{FF2B5EF4-FFF2-40B4-BE49-F238E27FC236}">
                <a16:creationId xmlns:a16="http://schemas.microsoft.com/office/drawing/2014/main" id="{F7BF13C4-CF67-49D5-9CB7-E39A6CEB85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2339" y="3569148"/>
            <a:ext cx="5930057" cy="6540505"/>
          </a:xfrm>
          <a:prstGeom prst="rect">
            <a:avLst/>
          </a:prstGeom>
        </p:spPr>
      </p:pic>
      <p:pic>
        <p:nvPicPr>
          <p:cNvPr id="37" name="Picture 36">
            <a:extLst>
              <a:ext uri="{FF2B5EF4-FFF2-40B4-BE49-F238E27FC236}">
                <a16:creationId xmlns:a16="http://schemas.microsoft.com/office/drawing/2014/main" id="{FD739DEC-6646-451A-9BB7-9C13335E24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3794" y="3569149"/>
            <a:ext cx="5552371" cy="6540505"/>
          </a:xfrm>
          <a:prstGeom prst="rect">
            <a:avLst/>
          </a:prstGeom>
        </p:spPr>
      </p:pic>
      <p:pic>
        <p:nvPicPr>
          <p:cNvPr id="39" name="Picture 38">
            <a:extLst>
              <a:ext uri="{FF2B5EF4-FFF2-40B4-BE49-F238E27FC236}">
                <a16:creationId xmlns:a16="http://schemas.microsoft.com/office/drawing/2014/main" id="{0AA1611D-D9F8-41C7-970A-BD490781C3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79060" y="3569148"/>
            <a:ext cx="6650895" cy="6540506"/>
          </a:xfrm>
          <a:prstGeom prst="rect">
            <a:avLst/>
          </a:prstGeom>
        </p:spPr>
      </p:pic>
      <p:pic>
        <p:nvPicPr>
          <p:cNvPr id="41" name="Picture 40">
            <a:extLst>
              <a:ext uri="{FF2B5EF4-FFF2-40B4-BE49-F238E27FC236}">
                <a16:creationId xmlns:a16="http://schemas.microsoft.com/office/drawing/2014/main" id="{07EAB68C-13CA-44BA-BE4B-166C3946AF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6970" y="6875328"/>
            <a:ext cx="5075557" cy="4299479"/>
          </a:xfrm>
          <a:prstGeom prst="rect">
            <a:avLst/>
          </a:prstGeom>
        </p:spPr>
      </p:pic>
      <p:pic>
        <p:nvPicPr>
          <p:cNvPr id="43" name="Picture 42">
            <a:extLst>
              <a:ext uri="{FF2B5EF4-FFF2-40B4-BE49-F238E27FC236}">
                <a16:creationId xmlns:a16="http://schemas.microsoft.com/office/drawing/2014/main" id="{EFEC6D96-F3D3-45EC-B9E9-79CC943C37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09731" y="6892491"/>
            <a:ext cx="5241421" cy="4277752"/>
          </a:xfrm>
          <a:prstGeom prst="rect">
            <a:avLst/>
          </a:prstGeom>
        </p:spPr>
      </p:pic>
      <p:pic>
        <p:nvPicPr>
          <p:cNvPr id="45" name="Picture 44">
            <a:extLst>
              <a:ext uri="{FF2B5EF4-FFF2-40B4-BE49-F238E27FC236}">
                <a16:creationId xmlns:a16="http://schemas.microsoft.com/office/drawing/2014/main" id="{8FCAE0F7-621D-49F1-A115-105C8B29CA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61696" y="6890867"/>
            <a:ext cx="5241421" cy="4297314"/>
          </a:xfrm>
          <a:prstGeom prst="rect">
            <a:avLst/>
          </a:prstGeom>
        </p:spPr>
      </p:pic>
      <p:pic>
        <p:nvPicPr>
          <p:cNvPr id="47" name="Picture 46">
            <a:extLst>
              <a:ext uri="{FF2B5EF4-FFF2-40B4-BE49-F238E27FC236}">
                <a16:creationId xmlns:a16="http://schemas.microsoft.com/office/drawing/2014/main" id="{9D8AFDBF-73DF-4C65-B399-F6BC1D612B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0240" y="2542855"/>
            <a:ext cx="5075557" cy="4255485"/>
          </a:xfrm>
          <a:prstGeom prst="rect">
            <a:avLst/>
          </a:prstGeom>
        </p:spPr>
      </p:pic>
      <p:pic>
        <p:nvPicPr>
          <p:cNvPr id="49" name="Picture 48">
            <a:extLst>
              <a:ext uri="{FF2B5EF4-FFF2-40B4-BE49-F238E27FC236}">
                <a16:creationId xmlns:a16="http://schemas.microsoft.com/office/drawing/2014/main" id="{985D6583-F3F4-4D97-A9B2-EC10C5610F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47906" y="2579308"/>
            <a:ext cx="5190403" cy="4255486"/>
          </a:xfrm>
          <a:prstGeom prst="rect">
            <a:avLst/>
          </a:prstGeom>
        </p:spPr>
      </p:pic>
      <p:pic>
        <p:nvPicPr>
          <p:cNvPr id="51" name="Picture 50">
            <a:extLst>
              <a:ext uri="{FF2B5EF4-FFF2-40B4-BE49-F238E27FC236}">
                <a16:creationId xmlns:a16="http://schemas.microsoft.com/office/drawing/2014/main" id="{3288341C-E1F7-4077-97C1-27379B2EB10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75398" y="2450417"/>
            <a:ext cx="5238905" cy="4405291"/>
          </a:xfrm>
          <a:prstGeom prst="rect">
            <a:avLst/>
          </a:prstGeom>
        </p:spPr>
      </p:pic>
      <p:pic>
        <p:nvPicPr>
          <p:cNvPr id="53" name="Picture 52">
            <a:extLst>
              <a:ext uri="{FF2B5EF4-FFF2-40B4-BE49-F238E27FC236}">
                <a16:creationId xmlns:a16="http://schemas.microsoft.com/office/drawing/2014/main" id="{EA73540C-E1F2-4FE6-8F5D-44B6802951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0917" y="2554086"/>
            <a:ext cx="4951066" cy="8623783"/>
          </a:xfrm>
          <a:prstGeom prst="rect">
            <a:avLst/>
          </a:prstGeom>
        </p:spPr>
      </p:pic>
      <p:pic>
        <p:nvPicPr>
          <p:cNvPr id="55" name="Picture 54">
            <a:extLst>
              <a:ext uri="{FF2B5EF4-FFF2-40B4-BE49-F238E27FC236}">
                <a16:creationId xmlns:a16="http://schemas.microsoft.com/office/drawing/2014/main" id="{6A61BD6F-7E21-4B21-93B3-28DA283281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90703" y="2552199"/>
            <a:ext cx="7990686" cy="8607018"/>
          </a:xfrm>
          <a:prstGeom prst="rect">
            <a:avLst/>
          </a:prstGeom>
        </p:spPr>
      </p:pic>
      <p:pic>
        <p:nvPicPr>
          <p:cNvPr id="57" name="Picture 56">
            <a:extLst>
              <a:ext uri="{FF2B5EF4-FFF2-40B4-BE49-F238E27FC236}">
                <a16:creationId xmlns:a16="http://schemas.microsoft.com/office/drawing/2014/main" id="{1914B1E8-F8A1-4BF4-A724-1764D2D635E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82589" y="2632368"/>
            <a:ext cx="6206057" cy="8555814"/>
          </a:xfrm>
          <a:prstGeom prst="rect">
            <a:avLst/>
          </a:prstGeom>
        </p:spPr>
      </p:pic>
      <p:pic>
        <p:nvPicPr>
          <p:cNvPr id="59" name="Picture 58">
            <a:extLst>
              <a:ext uri="{FF2B5EF4-FFF2-40B4-BE49-F238E27FC236}">
                <a16:creationId xmlns:a16="http://schemas.microsoft.com/office/drawing/2014/main" id="{551A915C-2DB2-4FDF-AEF5-3B23ABA048B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779717" y="2527810"/>
            <a:ext cx="6127374" cy="8642433"/>
          </a:xfrm>
          <a:prstGeom prst="rect">
            <a:avLst/>
          </a:prstGeom>
        </p:spPr>
      </p:pic>
      <p:pic>
        <p:nvPicPr>
          <p:cNvPr id="61" name="Picture 60">
            <a:extLst>
              <a:ext uri="{FF2B5EF4-FFF2-40B4-BE49-F238E27FC236}">
                <a16:creationId xmlns:a16="http://schemas.microsoft.com/office/drawing/2014/main" id="{7BE58CA7-3A0E-4C1E-A034-ED3BCD99BAD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62954" y="2600103"/>
            <a:ext cx="8865663" cy="8570140"/>
          </a:xfrm>
          <a:prstGeom prst="rect">
            <a:avLst/>
          </a:prstGeom>
        </p:spPr>
      </p:pic>
      <p:pic>
        <p:nvPicPr>
          <p:cNvPr id="63" name="Picture 62">
            <a:extLst>
              <a:ext uri="{FF2B5EF4-FFF2-40B4-BE49-F238E27FC236}">
                <a16:creationId xmlns:a16="http://schemas.microsoft.com/office/drawing/2014/main" id="{EDBDD8D0-2D1A-40CA-A33E-33543D10D97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352711" y="3666189"/>
            <a:ext cx="8642316" cy="6264302"/>
          </a:xfrm>
          <a:prstGeom prst="rect">
            <a:avLst/>
          </a:prstGeom>
        </p:spPr>
      </p:pic>
      <p:pic>
        <p:nvPicPr>
          <p:cNvPr id="65" name="Picture 64">
            <a:extLst>
              <a:ext uri="{FF2B5EF4-FFF2-40B4-BE49-F238E27FC236}">
                <a16:creationId xmlns:a16="http://schemas.microsoft.com/office/drawing/2014/main" id="{899F24BA-1296-4100-BBB0-3D4592701BA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47348" y="4066163"/>
            <a:ext cx="8896926" cy="5350599"/>
          </a:xfrm>
          <a:prstGeom prst="rect">
            <a:avLst/>
          </a:prstGeom>
        </p:spPr>
      </p:pic>
      <p:pic>
        <p:nvPicPr>
          <p:cNvPr id="67" name="Picture 66">
            <a:extLst>
              <a:ext uri="{FF2B5EF4-FFF2-40B4-BE49-F238E27FC236}">
                <a16:creationId xmlns:a16="http://schemas.microsoft.com/office/drawing/2014/main" id="{49927342-DB63-486E-9EF4-AE481868EA6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066134" y="4067866"/>
            <a:ext cx="8860889" cy="5323006"/>
          </a:xfrm>
          <a:prstGeom prst="rect">
            <a:avLst/>
          </a:prstGeom>
        </p:spPr>
      </p:pic>
    </p:spTree>
    <p:extLst>
      <p:ext uri="{BB962C8B-B14F-4D97-AF65-F5344CB8AC3E}">
        <p14:creationId xmlns:p14="http://schemas.microsoft.com/office/powerpoint/2010/main" val="377166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5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5"/>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3"/>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55"/>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5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7"/>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6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61"/>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14984-BD6E-4B0C-94B1-68F42E7C845E}"/>
              </a:ext>
            </a:extLst>
          </p:cNvPr>
          <p:cNvSpPr>
            <a:spLocks noGrp="1"/>
          </p:cNvSpPr>
          <p:nvPr>
            <p:ph type="sldNum" sz="quarter" idx="10"/>
          </p:nvPr>
        </p:nvSpPr>
        <p:spPr/>
        <p:txBody>
          <a:bodyPr/>
          <a:lstStyle/>
          <a:p>
            <a:pPr>
              <a:defRPr/>
            </a:pPr>
            <a:fld id="{67001AD2-8E33-460C-B366-F9F101126BF9}" type="slidenum">
              <a:rPr lang="de-DE" altLang="de-DE" smtClean="0"/>
              <a:pPr>
                <a:defRPr/>
              </a:pPr>
              <a:t>31</a:t>
            </a:fld>
            <a:endParaRPr lang="de-DE" altLang="de-DE" dirty="0"/>
          </a:p>
        </p:txBody>
      </p:sp>
      <p:sp>
        <p:nvSpPr>
          <p:cNvPr id="3" name="Footer Placeholder 2">
            <a:extLst>
              <a:ext uri="{FF2B5EF4-FFF2-40B4-BE49-F238E27FC236}">
                <a16:creationId xmlns:a16="http://schemas.microsoft.com/office/drawing/2014/main" id="{36685B16-5460-43A0-8580-473BB1F9A122}"/>
              </a:ext>
            </a:extLst>
          </p:cNvPr>
          <p:cNvSpPr>
            <a:spLocks noGrp="1"/>
          </p:cNvSpPr>
          <p:nvPr>
            <p:ph type="ftr" sz="quarter" idx="11"/>
          </p:nvPr>
        </p:nvSpPr>
        <p:spPr/>
        <p:txBody>
          <a:bodyPr/>
          <a:lstStyle/>
          <a:p>
            <a:pPr>
              <a:defRPr/>
            </a:pPr>
            <a:r>
              <a:rPr lang="de-DE" dirty="0"/>
              <a:t>Alen Smajic</a:t>
            </a:r>
          </a:p>
        </p:txBody>
      </p:sp>
      <p:sp>
        <p:nvSpPr>
          <p:cNvPr id="4" name="Content Placeholder 3">
            <a:extLst>
              <a:ext uri="{FF2B5EF4-FFF2-40B4-BE49-F238E27FC236}">
                <a16:creationId xmlns:a16="http://schemas.microsoft.com/office/drawing/2014/main" id="{DB0322C1-BC60-4539-82B8-EB9A130CE917}"/>
              </a:ext>
            </a:extLst>
          </p:cNvPr>
          <p:cNvSpPr>
            <a:spLocks noGrp="1"/>
          </p:cNvSpPr>
          <p:nvPr>
            <p:ph idx="12"/>
          </p:nvPr>
        </p:nvSpPr>
        <p:spPr/>
        <p:txBody>
          <a:bodyPr/>
          <a:lstStyle/>
          <a:p>
            <a:pPr marL="571500" indent="-571500">
              <a:buFont typeface="Arial" panose="020B0604020202020204" pitchFamily="34" charset="0"/>
              <a:buChar char="•"/>
            </a:pPr>
            <a:r>
              <a:rPr lang="de-DE" dirty="0"/>
              <a:t>Station models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Station objects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b="1" u="sng" dirty="0"/>
              <a:t>Human models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Textures</a:t>
            </a:r>
          </a:p>
        </p:txBody>
      </p:sp>
      <p:sp>
        <p:nvSpPr>
          <p:cNvPr id="5" name="Title 4">
            <a:extLst>
              <a:ext uri="{FF2B5EF4-FFF2-40B4-BE49-F238E27FC236}">
                <a16:creationId xmlns:a16="http://schemas.microsoft.com/office/drawing/2014/main" id="{41B1BD7F-4C0B-43F8-BC6D-796D8E0ECF75}"/>
              </a:ext>
            </a:extLst>
          </p:cNvPr>
          <p:cNvSpPr>
            <a:spLocks noGrp="1"/>
          </p:cNvSpPr>
          <p:nvPr>
            <p:ph type="title"/>
          </p:nvPr>
        </p:nvSpPr>
        <p:spPr/>
        <p:txBody>
          <a:bodyPr/>
          <a:lstStyle/>
          <a:p>
            <a:r>
              <a:rPr lang="de-DE" sz="8800" dirty="0"/>
              <a:t>1. Development </a:t>
            </a:r>
            <a:r>
              <a:rPr lang="de-DE" sz="8800" dirty="0" err="1"/>
              <a:t>of</a:t>
            </a:r>
            <a:r>
              <a:rPr lang="de-DE" sz="8800" dirty="0"/>
              <a:t> 3D Station Assets</a:t>
            </a:r>
          </a:p>
        </p:txBody>
      </p:sp>
      <p:pic>
        <p:nvPicPr>
          <p:cNvPr id="7" name="Picture 6">
            <a:extLst>
              <a:ext uri="{FF2B5EF4-FFF2-40B4-BE49-F238E27FC236}">
                <a16:creationId xmlns:a16="http://schemas.microsoft.com/office/drawing/2014/main" id="{A6E549B6-80ED-4409-B0CF-D9E5861FE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pic>
        <p:nvPicPr>
          <p:cNvPr id="8" name="Picture 7">
            <a:extLst>
              <a:ext uri="{FF2B5EF4-FFF2-40B4-BE49-F238E27FC236}">
                <a16:creationId xmlns:a16="http://schemas.microsoft.com/office/drawing/2014/main" id="{831E74FC-E01D-4FF2-B788-E2B2DC5C2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282" y="2137650"/>
            <a:ext cx="3600400" cy="8640960"/>
          </a:xfrm>
          <a:prstGeom prst="rect">
            <a:avLst/>
          </a:prstGeom>
        </p:spPr>
      </p:pic>
      <p:pic>
        <p:nvPicPr>
          <p:cNvPr id="10" name="Picture 9">
            <a:extLst>
              <a:ext uri="{FF2B5EF4-FFF2-40B4-BE49-F238E27FC236}">
                <a16:creationId xmlns:a16="http://schemas.microsoft.com/office/drawing/2014/main" id="{9D92B666-4D2F-4298-8A9F-2F406C818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7704" y="2137650"/>
            <a:ext cx="3418362" cy="8628235"/>
          </a:xfrm>
          <a:prstGeom prst="rect">
            <a:avLst/>
          </a:prstGeom>
        </p:spPr>
      </p:pic>
      <p:pic>
        <p:nvPicPr>
          <p:cNvPr id="12" name="Picture 11">
            <a:extLst>
              <a:ext uri="{FF2B5EF4-FFF2-40B4-BE49-F238E27FC236}">
                <a16:creationId xmlns:a16="http://schemas.microsoft.com/office/drawing/2014/main" id="{F431BFB0-83C8-4255-A28E-F3A6C3EEA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4088" y="2137650"/>
            <a:ext cx="4632840" cy="8619603"/>
          </a:xfrm>
          <a:prstGeom prst="rect">
            <a:avLst/>
          </a:prstGeom>
        </p:spPr>
      </p:pic>
      <p:pic>
        <p:nvPicPr>
          <p:cNvPr id="14" name="Picture 13">
            <a:extLst>
              <a:ext uri="{FF2B5EF4-FFF2-40B4-BE49-F238E27FC236}">
                <a16:creationId xmlns:a16="http://schemas.microsoft.com/office/drawing/2014/main" id="{75F3F439-7D5B-468A-9F6B-537B943C41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05488" y="2130010"/>
            <a:ext cx="3398563" cy="8594823"/>
          </a:xfrm>
          <a:prstGeom prst="rect">
            <a:avLst/>
          </a:prstGeom>
        </p:spPr>
      </p:pic>
      <p:pic>
        <p:nvPicPr>
          <p:cNvPr id="16" name="Picture 15">
            <a:extLst>
              <a:ext uri="{FF2B5EF4-FFF2-40B4-BE49-F238E27FC236}">
                <a16:creationId xmlns:a16="http://schemas.microsoft.com/office/drawing/2014/main" id="{5E31163B-8139-4A5F-B287-3F49BB1AED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71494" y="2122240"/>
            <a:ext cx="2979428" cy="8619603"/>
          </a:xfrm>
          <a:prstGeom prst="rect">
            <a:avLst/>
          </a:prstGeom>
        </p:spPr>
      </p:pic>
      <p:sp>
        <p:nvSpPr>
          <p:cNvPr id="17" name="TextBox 16">
            <a:extLst>
              <a:ext uri="{FF2B5EF4-FFF2-40B4-BE49-F238E27FC236}">
                <a16:creationId xmlns:a16="http://schemas.microsoft.com/office/drawing/2014/main" id="{63628B8C-47DC-4666-8396-C8EE9BF3248B}"/>
              </a:ext>
            </a:extLst>
          </p:cNvPr>
          <p:cNvSpPr txBox="1"/>
          <p:nvPr/>
        </p:nvSpPr>
        <p:spPr>
          <a:xfrm>
            <a:off x="12874554" y="10889809"/>
            <a:ext cx="8640960" cy="769441"/>
          </a:xfrm>
          <a:prstGeom prst="rect">
            <a:avLst/>
          </a:prstGeom>
          <a:noFill/>
        </p:spPr>
        <p:txBody>
          <a:bodyPr wrap="square" rtlCol="0">
            <a:spAutoFit/>
          </a:bodyPr>
          <a:lstStyle/>
          <a:p>
            <a:r>
              <a:rPr lang="de-DE" sz="4400" dirty="0">
                <a:solidFill>
                  <a:schemeClr val="tx2">
                    <a:lumMod val="50000"/>
                  </a:schemeClr>
                </a:solidFill>
                <a:latin typeface="+mn-lt"/>
              </a:rPr>
              <a:t>25 different characters</a:t>
            </a:r>
          </a:p>
        </p:txBody>
      </p:sp>
    </p:spTree>
    <p:extLst>
      <p:ext uri="{BB962C8B-B14F-4D97-AF65-F5344CB8AC3E}">
        <p14:creationId xmlns:p14="http://schemas.microsoft.com/office/powerpoint/2010/main" val="38149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14984-BD6E-4B0C-94B1-68F42E7C845E}"/>
              </a:ext>
            </a:extLst>
          </p:cNvPr>
          <p:cNvSpPr>
            <a:spLocks noGrp="1"/>
          </p:cNvSpPr>
          <p:nvPr>
            <p:ph type="sldNum" sz="quarter" idx="10"/>
          </p:nvPr>
        </p:nvSpPr>
        <p:spPr/>
        <p:txBody>
          <a:bodyPr/>
          <a:lstStyle/>
          <a:p>
            <a:pPr>
              <a:defRPr/>
            </a:pPr>
            <a:fld id="{67001AD2-8E33-460C-B366-F9F101126BF9}" type="slidenum">
              <a:rPr lang="de-DE" altLang="de-DE" smtClean="0"/>
              <a:pPr>
                <a:defRPr/>
              </a:pPr>
              <a:t>32</a:t>
            </a:fld>
            <a:endParaRPr lang="de-DE" altLang="de-DE" dirty="0"/>
          </a:p>
        </p:txBody>
      </p:sp>
      <p:sp>
        <p:nvSpPr>
          <p:cNvPr id="3" name="Footer Placeholder 2">
            <a:extLst>
              <a:ext uri="{FF2B5EF4-FFF2-40B4-BE49-F238E27FC236}">
                <a16:creationId xmlns:a16="http://schemas.microsoft.com/office/drawing/2014/main" id="{36685B16-5460-43A0-8580-473BB1F9A122}"/>
              </a:ext>
            </a:extLst>
          </p:cNvPr>
          <p:cNvSpPr>
            <a:spLocks noGrp="1"/>
          </p:cNvSpPr>
          <p:nvPr>
            <p:ph type="ftr" sz="quarter" idx="11"/>
          </p:nvPr>
        </p:nvSpPr>
        <p:spPr/>
        <p:txBody>
          <a:bodyPr/>
          <a:lstStyle/>
          <a:p>
            <a:pPr>
              <a:defRPr/>
            </a:pPr>
            <a:r>
              <a:rPr lang="de-DE" dirty="0"/>
              <a:t>Alen Smajic</a:t>
            </a:r>
          </a:p>
        </p:txBody>
      </p:sp>
      <p:sp>
        <p:nvSpPr>
          <p:cNvPr id="4" name="Content Placeholder 3">
            <a:extLst>
              <a:ext uri="{FF2B5EF4-FFF2-40B4-BE49-F238E27FC236}">
                <a16:creationId xmlns:a16="http://schemas.microsoft.com/office/drawing/2014/main" id="{DB0322C1-BC60-4539-82B8-EB9A130CE917}"/>
              </a:ext>
            </a:extLst>
          </p:cNvPr>
          <p:cNvSpPr>
            <a:spLocks noGrp="1"/>
          </p:cNvSpPr>
          <p:nvPr>
            <p:ph idx="12"/>
          </p:nvPr>
        </p:nvSpPr>
        <p:spPr/>
        <p:txBody>
          <a:bodyPr/>
          <a:lstStyle/>
          <a:p>
            <a:pPr marL="571500" indent="-571500">
              <a:buFont typeface="Arial" panose="020B0604020202020204" pitchFamily="34" charset="0"/>
              <a:buChar char="•"/>
            </a:pPr>
            <a:r>
              <a:rPr lang="de-DE" dirty="0"/>
              <a:t>Station models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Station objects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Human models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b="1" u="sng" dirty="0"/>
              <a:t>Textures</a:t>
            </a:r>
          </a:p>
        </p:txBody>
      </p:sp>
      <p:sp>
        <p:nvSpPr>
          <p:cNvPr id="5" name="Title 4">
            <a:extLst>
              <a:ext uri="{FF2B5EF4-FFF2-40B4-BE49-F238E27FC236}">
                <a16:creationId xmlns:a16="http://schemas.microsoft.com/office/drawing/2014/main" id="{41B1BD7F-4C0B-43F8-BC6D-796D8E0ECF75}"/>
              </a:ext>
            </a:extLst>
          </p:cNvPr>
          <p:cNvSpPr>
            <a:spLocks noGrp="1"/>
          </p:cNvSpPr>
          <p:nvPr>
            <p:ph type="title"/>
          </p:nvPr>
        </p:nvSpPr>
        <p:spPr/>
        <p:txBody>
          <a:bodyPr/>
          <a:lstStyle/>
          <a:p>
            <a:r>
              <a:rPr lang="de-DE" sz="8800" dirty="0"/>
              <a:t>1. Development </a:t>
            </a:r>
            <a:r>
              <a:rPr lang="de-DE" sz="8800" dirty="0" err="1"/>
              <a:t>of</a:t>
            </a:r>
            <a:r>
              <a:rPr lang="de-DE" sz="8800" dirty="0"/>
              <a:t> 3D Station Assets</a:t>
            </a:r>
          </a:p>
        </p:txBody>
      </p:sp>
      <p:pic>
        <p:nvPicPr>
          <p:cNvPr id="7" name="Picture 6">
            <a:extLst>
              <a:ext uri="{FF2B5EF4-FFF2-40B4-BE49-F238E27FC236}">
                <a16:creationId xmlns:a16="http://schemas.microsoft.com/office/drawing/2014/main" id="{A6E549B6-80ED-4409-B0CF-D9E5861FE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pic>
        <p:nvPicPr>
          <p:cNvPr id="9" name="Picture 8">
            <a:extLst>
              <a:ext uri="{FF2B5EF4-FFF2-40B4-BE49-F238E27FC236}">
                <a16:creationId xmlns:a16="http://schemas.microsoft.com/office/drawing/2014/main" id="{56C76469-F2E2-414A-9EAE-D411DAAC1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408" y="2249488"/>
            <a:ext cx="14663526" cy="9534412"/>
          </a:xfrm>
          <a:prstGeom prst="rect">
            <a:avLst/>
          </a:prstGeom>
        </p:spPr>
      </p:pic>
      <p:sp>
        <p:nvSpPr>
          <p:cNvPr id="11" name="TextBox 10">
            <a:extLst>
              <a:ext uri="{FF2B5EF4-FFF2-40B4-BE49-F238E27FC236}">
                <a16:creationId xmlns:a16="http://schemas.microsoft.com/office/drawing/2014/main" id="{CA4EF64C-F12D-4CBE-9669-8515677AF0E1}"/>
              </a:ext>
            </a:extLst>
          </p:cNvPr>
          <p:cNvSpPr txBox="1"/>
          <p:nvPr/>
        </p:nvSpPr>
        <p:spPr>
          <a:xfrm>
            <a:off x="11676456" y="11908324"/>
            <a:ext cx="6912768" cy="769441"/>
          </a:xfrm>
          <a:prstGeom prst="rect">
            <a:avLst/>
          </a:prstGeom>
          <a:noFill/>
        </p:spPr>
        <p:txBody>
          <a:bodyPr wrap="square" rtlCol="0">
            <a:spAutoFit/>
          </a:bodyPr>
          <a:lstStyle/>
          <a:p>
            <a:r>
              <a:rPr lang="de-DE" sz="4400" dirty="0">
                <a:solidFill>
                  <a:schemeClr val="tx2">
                    <a:lumMod val="50000"/>
                  </a:schemeClr>
                </a:solidFill>
                <a:latin typeface="+mn-lt"/>
              </a:rPr>
              <a:t>119 different texture packs</a:t>
            </a:r>
          </a:p>
        </p:txBody>
      </p:sp>
    </p:spTree>
    <p:extLst>
      <p:ext uri="{BB962C8B-B14F-4D97-AF65-F5344CB8AC3E}">
        <p14:creationId xmlns:p14="http://schemas.microsoft.com/office/powerpoint/2010/main" val="3877306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14984-BD6E-4B0C-94B1-68F42E7C845E}"/>
              </a:ext>
            </a:extLst>
          </p:cNvPr>
          <p:cNvSpPr>
            <a:spLocks noGrp="1"/>
          </p:cNvSpPr>
          <p:nvPr>
            <p:ph type="sldNum" sz="quarter" idx="10"/>
          </p:nvPr>
        </p:nvSpPr>
        <p:spPr/>
        <p:txBody>
          <a:bodyPr/>
          <a:lstStyle/>
          <a:p>
            <a:pPr>
              <a:defRPr/>
            </a:pPr>
            <a:fld id="{67001AD2-8E33-460C-B366-F9F101126BF9}" type="slidenum">
              <a:rPr lang="de-DE" altLang="de-DE" smtClean="0"/>
              <a:pPr>
                <a:defRPr/>
              </a:pPr>
              <a:t>33</a:t>
            </a:fld>
            <a:endParaRPr lang="de-DE" altLang="de-DE" dirty="0"/>
          </a:p>
        </p:txBody>
      </p:sp>
      <p:sp>
        <p:nvSpPr>
          <p:cNvPr id="3" name="Footer Placeholder 2">
            <a:extLst>
              <a:ext uri="{FF2B5EF4-FFF2-40B4-BE49-F238E27FC236}">
                <a16:creationId xmlns:a16="http://schemas.microsoft.com/office/drawing/2014/main" id="{36685B16-5460-43A0-8580-473BB1F9A122}"/>
              </a:ext>
            </a:extLst>
          </p:cNvPr>
          <p:cNvSpPr>
            <a:spLocks noGrp="1"/>
          </p:cNvSpPr>
          <p:nvPr>
            <p:ph type="ftr" sz="quarter" idx="11"/>
          </p:nvPr>
        </p:nvSpPr>
        <p:spPr/>
        <p:txBody>
          <a:bodyPr/>
          <a:lstStyle/>
          <a:p>
            <a:pPr>
              <a:defRPr/>
            </a:pPr>
            <a:r>
              <a:rPr lang="de-DE" dirty="0"/>
              <a:t>Alen Smajic &amp; Pascal Fischer</a:t>
            </a:r>
          </a:p>
        </p:txBody>
      </p:sp>
      <p:sp>
        <p:nvSpPr>
          <p:cNvPr id="4" name="Content Placeholder 3">
            <a:extLst>
              <a:ext uri="{FF2B5EF4-FFF2-40B4-BE49-F238E27FC236}">
                <a16:creationId xmlns:a16="http://schemas.microsoft.com/office/drawing/2014/main" id="{DB0322C1-BC60-4539-82B8-EB9A130CE917}"/>
              </a:ext>
            </a:extLst>
          </p:cNvPr>
          <p:cNvSpPr>
            <a:spLocks noGrp="1"/>
          </p:cNvSpPr>
          <p:nvPr>
            <p:ph idx="12"/>
          </p:nvPr>
        </p:nvSpPr>
        <p:spPr>
          <a:xfrm>
            <a:off x="1894856" y="2137650"/>
            <a:ext cx="20882320" cy="10681413"/>
          </a:xfrm>
        </p:spPr>
        <p:txBody>
          <a:bodyPr/>
          <a:lstStyle/>
          <a:p>
            <a:pPr marL="571500" indent="-571500">
              <a:buFont typeface="Arial" panose="020B0604020202020204" pitchFamily="34" charset="0"/>
              <a:buChar char="•"/>
            </a:pPr>
            <a:r>
              <a:rPr lang="de-DE" dirty="0"/>
              <a:t>Generates realistic station scenarios and the corresponding ground truth images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These images are used as training, test and validation data for the learning algorithm</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pPr marL="571500" indent="-571500">
              <a:buFont typeface="Arial" panose="020B0604020202020204" pitchFamily="34" charset="0"/>
              <a:buChar char="•"/>
            </a:pPr>
            <a:r>
              <a:rPr lang="de-DE" dirty="0"/>
              <a:t>Semantic segmentation to classify every pixel into one of 5 classes: white, black, green, </a:t>
            </a:r>
          </a:p>
          <a:p>
            <a:r>
              <a:rPr lang="de-DE" dirty="0"/>
              <a:t>yellow or red</a:t>
            </a:r>
          </a:p>
        </p:txBody>
      </p:sp>
      <p:sp>
        <p:nvSpPr>
          <p:cNvPr id="5" name="Title 4">
            <a:extLst>
              <a:ext uri="{FF2B5EF4-FFF2-40B4-BE49-F238E27FC236}">
                <a16:creationId xmlns:a16="http://schemas.microsoft.com/office/drawing/2014/main" id="{41B1BD7F-4C0B-43F8-BC6D-796D8E0ECF75}"/>
              </a:ext>
            </a:extLst>
          </p:cNvPr>
          <p:cNvSpPr>
            <a:spLocks noGrp="1"/>
          </p:cNvSpPr>
          <p:nvPr>
            <p:ph type="title"/>
          </p:nvPr>
        </p:nvSpPr>
        <p:spPr/>
        <p:txBody>
          <a:bodyPr/>
          <a:lstStyle/>
          <a:p>
            <a:r>
              <a:rPr lang="de-DE" sz="8800" dirty="0"/>
              <a:t>2. Subway Station Simulator</a:t>
            </a:r>
          </a:p>
        </p:txBody>
      </p:sp>
      <p:pic>
        <p:nvPicPr>
          <p:cNvPr id="7" name="Picture 6">
            <a:extLst>
              <a:ext uri="{FF2B5EF4-FFF2-40B4-BE49-F238E27FC236}">
                <a16:creationId xmlns:a16="http://schemas.microsoft.com/office/drawing/2014/main" id="{A6E549B6-80ED-4409-B0CF-D9E5861FE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pic>
        <p:nvPicPr>
          <p:cNvPr id="8" name="Picture 7">
            <a:extLst>
              <a:ext uri="{FF2B5EF4-FFF2-40B4-BE49-F238E27FC236}">
                <a16:creationId xmlns:a16="http://schemas.microsoft.com/office/drawing/2014/main" id="{A2EFFACA-6C78-425C-9B18-50BCF8472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 y="4553744"/>
            <a:ext cx="11554781" cy="6499564"/>
          </a:xfrm>
          <a:prstGeom prst="rect">
            <a:avLst/>
          </a:prstGeom>
        </p:spPr>
      </p:pic>
      <p:pic>
        <p:nvPicPr>
          <p:cNvPr id="12" name="Picture 11">
            <a:extLst>
              <a:ext uri="{FF2B5EF4-FFF2-40B4-BE49-F238E27FC236}">
                <a16:creationId xmlns:a16="http://schemas.microsoft.com/office/drawing/2014/main" id="{1D687404-24A7-49B0-BBF8-3A3EFBFDE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9792" y="4553744"/>
            <a:ext cx="11554781" cy="6499564"/>
          </a:xfrm>
          <a:prstGeom prst="rect">
            <a:avLst/>
          </a:prstGeom>
        </p:spPr>
      </p:pic>
      <p:pic>
        <p:nvPicPr>
          <p:cNvPr id="14" name="Picture 13">
            <a:extLst>
              <a:ext uri="{FF2B5EF4-FFF2-40B4-BE49-F238E27FC236}">
                <a16:creationId xmlns:a16="http://schemas.microsoft.com/office/drawing/2014/main" id="{79B03F25-EF28-4DDD-9369-3C1CDB439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244" y="4555194"/>
            <a:ext cx="11552201" cy="6498113"/>
          </a:xfrm>
          <a:prstGeom prst="rect">
            <a:avLst/>
          </a:prstGeom>
        </p:spPr>
      </p:pic>
      <p:pic>
        <p:nvPicPr>
          <p:cNvPr id="16" name="Picture 15">
            <a:extLst>
              <a:ext uri="{FF2B5EF4-FFF2-40B4-BE49-F238E27FC236}">
                <a16:creationId xmlns:a16="http://schemas.microsoft.com/office/drawing/2014/main" id="{0B39C957-C798-41B0-B47C-2F79CA4185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4862" y="4553744"/>
            <a:ext cx="11552201" cy="6498113"/>
          </a:xfrm>
          <a:prstGeom prst="rect">
            <a:avLst/>
          </a:prstGeom>
        </p:spPr>
      </p:pic>
    </p:spTree>
    <p:extLst>
      <p:ext uri="{BB962C8B-B14F-4D97-AF65-F5344CB8AC3E}">
        <p14:creationId xmlns:p14="http://schemas.microsoft.com/office/powerpoint/2010/main" val="45497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14984-BD6E-4B0C-94B1-68F42E7C845E}"/>
              </a:ext>
            </a:extLst>
          </p:cNvPr>
          <p:cNvSpPr>
            <a:spLocks noGrp="1"/>
          </p:cNvSpPr>
          <p:nvPr>
            <p:ph type="sldNum" sz="quarter" idx="10"/>
          </p:nvPr>
        </p:nvSpPr>
        <p:spPr/>
        <p:txBody>
          <a:bodyPr/>
          <a:lstStyle/>
          <a:p>
            <a:pPr>
              <a:defRPr/>
            </a:pPr>
            <a:fld id="{67001AD2-8E33-460C-B366-F9F101126BF9}" type="slidenum">
              <a:rPr lang="de-DE" altLang="de-DE" smtClean="0"/>
              <a:pPr>
                <a:defRPr/>
              </a:pPr>
              <a:t>34</a:t>
            </a:fld>
            <a:endParaRPr lang="de-DE" altLang="de-DE" dirty="0"/>
          </a:p>
        </p:txBody>
      </p:sp>
      <p:sp>
        <p:nvSpPr>
          <p:cNvPr id="3" name="Footer Placeholder 2">
            <a:extLst>
              <a:ext uri="{FF2B5EF4-FFF2-40B4-BE49-F238E27FC236}">
                <a16:creationId xmlns:a16="http://schemas.microsoft.com/office/drawing/2014/main" id="{36685B16-5460-43A0-8580-473BB1F9A122}"/>
              </a:ext>
            </a:extLst>
          </p:cNvPr>
          <p:cNvSpPr>
            <a:spLocks noGrp="1"/>
          </p:cNvSpPr>
          <p:nvPr>
            <p:ph type="ftr" sz="quarter" idx="11"/>
          </p:nvPr>
        </p:nvSpPr>
        <p:spPr/>
        <p:txBody>
          <a:bodyPr/>
          <a:lstStyle/>
          <a:p>
            <a:pPr>
              <a:defRPr/>
            </a:pPr>
            <a:r>
              <a:rPr lang="de-DE" dirty="0"/>
              <a:t>Alen Smajic &amp; Pascal Fischer</a:t>
            </a:r>
          </a:p>
        </p:txBody>
      </p:sp>
      <p:sp>
        <p:nvSpPr>
          <p:cNvPr id="4" name="Content Placeholder 3">
            <a:extLst>
              <a:ext uri="{FF2B5EF4-FFF2-40B4-BE49-F238E27FC236}">
                <a16:creationId xmlns:a16="http://schemas.microsoft.com/office/drawing/2014/main" id="{DB0322C1-BC60-4539-82B8-EB9A130CE917}"/>
              </a:ext>
            </a:extLst>
          </p:cNvPr>
          <p:cNvSpPr>
            <a:spLocks noGrp="1"/>
          </p:cNvSpPr>
          <p:nvPr>
            <p:ph idx="12"/>
          </p:nvPr>
        </p:nvSpPr>
        <p:spPr>
          <a:xfrm>
            <a:off x="1894856" y="2137650"/>
            <a:ext cx="20882320" cy="10681413"/>
          </a:xfrm>
        </p:spPr>
        <p:txBody>
          <a:bodyPr/>
          <a:lstStyle/>
          <a:p>
            <a:r>
              <a:rPr lang="de-DE" dirty="0"/>
              <a:t>Simulator Specifications: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Constant lighting without any shadows or reflections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Camera recording without any occurence of noise</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Recordings from both endpoints of a station</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Cameras are positioned on the ceiling at an angle of 30° and cover the space between the tracks and the station platform</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Images are recorded in 1080p resolution</a:t>
            </a:r>
          </a:p>
          <a:p>
            <a:endParaRPr lang="de-DE" dirty="0"/>
          </a:p>
        </p:txBody>
      </p:sp>
      <p:sp>
        <p:nvSpPr>
          <p:cNvPr id="5" name="Title 4">
            <a:extLst>
              <a:ext uri="{FF2B5EF4-FFF2-40B4-BE49-F238E27FC236}">
                <a16:creationId xmlns:a16="http://schemas.microsoft.com/office/drawing/2014/main" id="{41B1BD7F-4C0B-43F8-BC6D-796D8E0ECF75}"/>
              </a:ext>
            </a:extLst>
          </p:cNvPr>
          <p:cNvSpPr>
            <a:spLocks noGrp="1"/>
          </p:cNvSpPr>
          <p:nvPr>
            <p:ph type="title"/>
          </p:nvPr>
        </p:nvSpPr>
        <p:spPr/>
        <p:txBody>
          <a:bodyPr/>
          <a:lstStyle/>
          <a:p>
            <a:r>
              <a:rPr lang="de-DE" sz="8800" dirty="0"/>
              <a:t>2. Subway Station Simulator</a:t>
            </a:r>
          </a:p>
        </p:txBody>
      </p:sp>
      <p:pic>
        <p:nvPicPr>
          <p:cNvPr id="7" name="Picture 6">
            <a:extLst>
              <a:ext uri="{FF2B5EF4-FFF2-40B4-BE49-F238E27FC236}">
                <a16:creationId xmlns:a16="http://schemas.microsoft.com/office/drawing/2014/main" id="{A6E549B6-80ED-4409-B0CF-D9E5861FE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Tree>
    <p:extLst>
      <p:ext uri="{BB962C8B-B14F-4D97-AF65-F5344CB8AC3E}">
        <p14:creationId xmlns:p14="http://schemas.microsoft.com/office/powerpoint/2010/main" val="248129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14984-BD6E-4B0C-94B1-68F42E7C845E}"/>
              </a:ext>
            </a:extLst>
          </p:cNvPr>
          <p:cNvSpPr>
            <a:spLocks noGrp="1"/>
          </p:cNvSpPr>
          <p:nvPr>
            <p:ph type="sldNum" sz="quarter" idx="10"/>
          </p:nvPr>
        </p:nvSpPr>
        <p:spPr/>
        <p:txBody>
          <a:bodyPr/>
          <a:lstStyle/>
          <a:p>
            <a:pPr>
              <a:defRPr/>
            </a:pPr>
            <a:fld id="{67001AD2-8E33-460C-B366-F9F101126BF9}" type="slidenum">
              <a:rPr lang="de-DE" altLang="de-DE" smtClean="0"/>
              <a:pPr>
                <a:defRPr/>
              </a:pPr>
              <a:t>35</a:t>
            </a:fld>
            <a:endParaRPr lang="de-DE" altLang="de-DE" dirty="0"/>
          </a:p>
        </p:txBody>
      </p:sp>
      <p:sp>
        <p:nvSpPr>
          <p:cNvPr id="3" name="Footer Placeholder 2">
            <a:extLst>
              <a:ext uri="{FF2B5EF4-FFF2-40B4-BE49-F238E27FC236}">
                <a16:creationId xmlns:a16="http://schemas.microsoft.com/office/drawing/2014/main" id="{36685B16-5460-43A0-8580-473BB1F9A122}"/>
              </a:ext>
            </a:extLst>
          </p:cNvPr>
          <p:cNvSpPr>
            <a:spLocks noGrp="1"/>
          </p:cNvSpPr>
          <p:nvPr>
            <p:ph type="ftr" sz="quarter" idx="11"/>
          </p:nvPr>
        </p:nvSpPr>
        <p:spPr/>
        <p:txBody>
          <a:bodyPr/>
          <a:lstStyle/>
          <a:p>
            <a:pPr>
              <a:defRPr/>
            </a:pPr>
            <a:r>
              <a:rPr lang="de-DE" dirty="0"/>
              <a:t>Alen Smajic &amp; Pascal Fischer</a:t>
            </a:r>
          </a:p>
        </p:txBody>
      </p:sp>
      <p:sp>
        <p:nvSpPr>
          <p:cNvPr id="4" name="Content Placeholder 3">
            <a:extLst>
              <a:ext uri="{FF2B5EF4-FFF2-40B4-BE49-F238E27FC236}">
                <a16:creationId xmlns:a16="http://schemas.microsoft.com/office/drawing/2014/main" id="{DB0322C1-BC60-4539-82B8-EB9A130CE917}"/>
              </a:ext>
            </a:extLst>
          </p:cNvPr>
          <p:cNvSpPr>
            <a:spLocks noGrp="1"/>
          </p:cNvSpPr>
          <p:nvPr>
            <p:ph idx="12"/>
          </p:nvPr>
        </p:nvSpPr>
        <p:spPr>
          <a:xfrm>
            <a:off x="1894856" y="2137650"/>
            <a:ext cx="21026336" cy="10681413"/>
          </a:xfrm>
        </p:spPr>
        <p:txBody>
          <a:bodyPr/>
          <a:lstStyle/>
          <a:p>
            <a:r>
              <a:rPr lang="de-DE" dirty="0"/>
              <a:t>Simulator Specifications:</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5 unique designs for every station type resulting in a total of 50 unique subway station environments</a:t>
            </a:r>
          </a:p>
          <a:p>
            <a:endParaRPr lang="de-DE" dirty="0"/>
          </a:p>
        </p:txBody>
      </p:sp>
      <p:sp>
        <p:nvSpPr>
          <p:cNvPr id="5" name="Title 4">
            <a:extLst>
              <a:ext uri="{FF2B5EF4-FFF2-40B4-BE49-F238E27FC236}">
                <a16:creationId xmlns:a16="http://schemas.microsoft.com/office/drawing/2014/main" id="{41B1BD7F-4C0B-43F8-BC6D-796D8E0ECF75}"/>
              </a:ext>
            </a:extLst>
          </p:cNvPr>
          <p:cNvSpPr>
            <a:spLocks noGrp="1"/>
          </p:cNvSpPr>
          <p:nvPr>
            <p:ph type="title"/>
          </p:nvPr>
        </p:nvSpPr>
        <p:spPr/>
        <p:txBody>
          <a:bodyPr/>
          <a:lstStyle/>
          <a:p>
            <a:r>
              <a:rPr lang="de-DE" sz="8800" dirty="0"/>
              <a:t>2. Subway Station Simulator</a:t>
            </a:r>
          </a:p>
        </p:txBody>
      </p:sp>
      <p:pic>
        <p:nvPicPr>
          <p:cNvPr id="7" name="Picture 6">
            <a:extLst>
              <a:ext uri="{FF2B5EF4-FFF2-40B4-BE49-F238E27FC236}">
                <a16:creationId xmlns:a16="http://schemas.microsoft.com/office/drawing/2014/main" id="{A6E549B6-80ED-4409-B0CF-D9E5861FE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pic>
        <p:nvPicPr>
          <p:cNvPr id="8" name="Picture 7">
            <a:extLst>
              <a:ext uri="{FF2B5EF4-FFF2-40B4-BE49-F238E27FC236}">
                <a16:creationId xmlns:a16="http://schemas.microsoft.com/office/drawing/2014/main" id="{99C74185-9535-4664-9C88-C61ED7871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677" y="2137650"/>
            <a:ext cx="19045626" cy="10145117"/>
          </a:xfrm>
          <a:prstGeom prst="rect">
            <a:avLst/>
          </a:prstGeom>
        </p:spPr>
      </p:pic>
      <p:pic>
        <p:nvPicPr>
          <p:cNvPr id="10" name="Picture 9">
            <a:extLst>
              <a:ext uri="{FF2B5EF4-FFF2-40B4-BE49-F238E27FC236}">
                <a16:creationId xmlns:a16="http://schemas.microsoft.com/office/drawing/2014/main" id="{4F5F16E9-8B9F-44C9-A173-733C73D8D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369" y="2101106"/>
            <a:ext cx="19039524" cy="10157199"/>
          </a:xfrm>
          <a:prstGeom prst="rect">
            <a:avLst/>
          </a:prstGeom>
        </p:spPr>
      </p:pic>
      <p:pic>
        <p:nvPicPr>
          <p:cNvPr id="12" name="Picture 11">
            <a:extLst>
              <a:ext uri="{FF2B5EF4-FFF2-40B4-BE49-F238E27FC236}">
                <a16:creationId xmlns:a16="http://schemas.microsoft.com/office/drawing/2014/main" id="{46C9F41F-CB68-410D-97B3-C0AFEA5073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6677" y="2151490"/>
            <a:ext cx="19069934" cy="10143359"/>
          </a:xfrm>
          <a:prstGeom prst="rect">
            <a:avLst/>
          </a:prstGeom>
        </p:spPr>
      </p:pic>
      <p:pic>
        <p:nvPicPr>
          <p:cNvPr id="14" name="Picture 13">
            <a:extLst>
              <a:ext uri="{FF2B5EF4-FFF2-40B4-BE49-F238E27FC236}">
                <a16:creationId xmlns:a16="http://schemas.microsoft.com/office/drawing/2014/main" id="{81DA99AE-3CD6-42FC-9A65-7B0897738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4679" y="2169440"/>
            <a:ext cx="19101932" cy="10149871"/>
          </a:xfrm>
          <a:prstGeom prst="rect">
            <a:avLst/>
          </a:prstGeom>
        </p:spPr>
      </p:pic>
      <p:pic>
        <p:nvPicPr>
          <p:cNvPr id="16" name="Picture 15">
            <a:extLst>
              <a:ext uri="{FF2B5EF4-FFF2-40B4-BE49-F238E27FC236}">
                <a16:creationId xmlns:a16="http://schemas.microsoft.com/office/drawing/2014/main" id="{1EAB96A8-3628-49A4-9192-EA2F52C86E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1958" y="2169440"/>
            <a:ext cx="19144465" cy="10181661"/>
          </a:xfrm>
          <a:prstGeom prst="rect">
            <a:avLst/>
          </a:prstGeom>
        </p:spPr>
      </p:pic>
      <p:pic>
        <p:nvPicPr>
          <p:cNvPr id="18" name="Picture 17">
            <a:extLst>
              <a:ext uri="{FF2B5EF4-FFF2-40B4-BE49-F238E27FC236}">
                <a16:creationId xmlns:a16="http://schemas.microsoft.com/office/drawing/2014/main" id="{15037985-3A4C-43D1-8027-2665AF3AC8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5473" y="2137650"/>
            <a:ext cx="19283914" cy="10245241"/>
          </a:xfrm>
          <a:prstGeom prst="rect">
            <a:avLst/>
          </a:prstGeom>
        </p:spPr>
      </p:pic>
      <p:pic>
        <p:nvPicPr>
          <p:cNvPr id="20" name="Picture 19">
            <a:extLst>
              <a:ext uri="{FF2B5EF4-FFF2-40B4-BE49-F238E27FC236}">
                <a16:creationId xmlns:a16="http://schemas.microsoft.com/office/drawing/2014/main" id="{9770F8AF-8498-4A7C-80C1-C43548CC0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25207" y="2076516"/>
            <a:ext cx="19305569" cy="10279313"/>
          </a:xfrm>
          <a:prstGeom prst="rect">
            <a:avLst/>
          </a:prstGeom>
        </p:spPr>
      </p:pic>
      <p:pic>
        <p:nvPicPr>
          <p:cNvPr id="22" name="Picture 21">
            <a:extLst>
              <a:ext uri="{FF2B5EF4-FFF2-40B4-BE49-F238E27FC236}">
                <a16:creationId xmlns:a16="http://schemas.microsoft.com/office/drawing/2014/main" id="{F46FFCEB-A003-4772-8FBF-54774F4080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0225" y="2078875"/>
            <a:ext cx="19319161" cy="10306380"/>
          </a:xfrm>
          <a:prstGeom prst="rect">
            <a:avLst/>
          </a:prstGeom>
        </p:spPr>
      </p:pic>
    </p:spTree>
    <p:extLst>
      <p:ext uri="{BB962C8B-B14F-4D97-AF65-F5344CB8AC3E}">
        <p14:creationId xmlns:p14="http://schemas.microsoft.com/office/powerpoint/2010/main" val="299911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14984-BD6E-4B0C-94B1-68F42E7C845E}"/>
              </a:ext>
            </a:extLst>
          </p:cNvPr>
          <p:cNvSpPr>
            <a:spLocks noGrp="1"/>
          </p:cNvSpPr>
          <p:nvPr>
            <p:ph type="sldNum" sz="quarter" idx="10"/>
          </p:nvPr>
        </p:nvSpPr>
        <p:spPr/>
        <p:txBody>
          <a:bodyPr/>
          <a:lstStyle/>
          <a:p>
            <a:pPr>
              <a:defRPr/>
            </a:pPr>
            <a:fld id="{67001AD2-8E33-460C-B366-F9F101126BF9}" type="slidenum">
              <a:rPr lang="de-DE" altLang="de-DE" smtClean="0"/>
              <a:pPr>
                <a:defRPr/>
              </a:pPr>
              <a:t>36</a:t>
            </a:fld>
            <a:endParaRPr lang="de-DE" altLang="de-DE" dirty="0"/>
          </a:p>
        </p:txBody>
      </p:sp>
      <p:sp>
        <p:nvSpPr>
          <p:cNvPr id="3" name="Footer Placeholder 2">
            <a:extLst>
              <a:ext uri="{FF2B5EF4-FFF2-40B4-BE49-F238E27FC236}">
                <a16:creationId xmlns:a16="http://schemas.microsoft.com/office/drawing/2014/main" id="{36685B16-5460-43A0-8580-473BB1F9A122}"/>
              </a:ext>
            </a:extLst>
          </p:cNvPr>
          <p:cNvSpPr>
            <a:spLocks noGrp="1"/>
          </p:cNvSpPr>
          <p:nvPr>
            <p:ph type="ftr" sz="quarter" idx="11"/>
          </p:nvPr>
        </p:nvSpPr>
        <p:spPr/>
        <p:txBody>
          <a:bodyPr/>
          <a:lstStyle/>
          <a:p>
            <a:pPr>
              <a:defRPr/>
            </a:pPr>
            <a:r>
              <a:rPr lang="de-DE" dirty="0"/>
              <a:t>Alen Smajic &amp; Pascal Fischer</a:t>
            </a:r>
          </a:p>
        </p:txBody>
      </p:sp>
      <p:sp>
        <p:nvSpPr>
          <p:cNvPr id="4" name="Content Placeholder 3">
            <a:extLst>
              <a:ext uri="{FF2B5EF4-FFF2-40B4-BE49-F238E27FC236}">
                <a16:creationId xmlns:a16="http://schemas.microsoft.com/office/drawing/2014/main" id="{DB0322C1-BC60-4539-82B8-EB9A130CE917}"/>
              </a:ext>
            </a:extLst>
          </p:cNvPr>
          <p:cNvSpPr>
            <a:spLocks noGrp="1"/>
          </p:cNvSpPr>
          <p:nvPr>
            <p:ph idx="12"/>
          </p:nvPr>
        </p:nvSpPr>
        <p:spPr>
          <a:xfrm>
            <a:off x="1894856" y="2137650"/>
            <a:ext cx="20882320" cy="10681413"/>
          </a:xfrm>
        </p:spPr>
        <p:txBody>
          <a:bodyPr/>
          <a:lstStyle/>
          <a:p>
            <a:r>
              <a:rPr lang="de-DE" dirty="0"/>
              <a:t>Simulator Configurations:</a:t>
            </a:r>
          </a:p>
          <a:p>
            <a:endParaRPr lang="de-DE" dirty="0"/>
          </a:p>
        </p:txBody>
      </p:sp>
      <p:sp>
        <p:nvSpPr>
          <p:cNvPr id="5" name="Title 4">
            <a:extLst>
              <a:ext uri="{FF2B5EF4-FFF2-40B4-BE49-F238E27FC236}">
                <a16:creationId xmlns:a16="http://schemas.microsoft.com/office/drawing/2014/main" id="{41B1BD7F-4C0B-43F8-BC6D-796D8E0ECF75}"/>
              </a:ext>
            </a:extLst>
          </p:cNvPr>
          <p:cNvSpPr>
            <a:spLocks noGrp="1"/>
          </p:cNvSpPr>
          <p:nvPr>
            <p:ph type="title"/>
          </p:nvPr>
        </p:nvSpPr>
        <p:spPr/>
        <p:txBody>
          <a:bodyPr/>
          <a:lstStyle/>
          <a:p>
            <a:r>
              <a:rPr lang="de-DE" sz="8800" dirty="0"/>
              <a:t>2. Subway Station Simulator</a:t>
            </a:r>
          </a:p>
        </p:txBody>
      </p:sp>
      <p:pic>
        <p:nvPicPr>
          <p:cNvPr id="7" name="Picture 6">
            <a:extLst>
              <a:ext uri="{FF2B5EF4-FFF2-40B4-BE49-F238E27FC236}">
                <a16:creationId xmlns:a16="http://schemas.microsoft.com/office/drawing/2014/main" id="{A6E549B6-80ED-4409-B0CF-D9E5861FE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pic>
        <p:nvPicPr>
          <p:cNvPr id="8" name="Picture 7">
            <a:extLst>
              <a:ext uri="{FF2B5EF4-FFF2-40B4-BE49-F238E27FC236}">
                <a16:creationId xmlns:a16="http://schemas.microsoft.com/office/drawing/2014/main" id="{04E43288-A9CC-4310-84C3-FC5DF20F3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094" y="3019792"/>
            <a:ext cx="9765981" cy="10049739"/>
          </a:xfrm>
          <a:prstGeom prst="rect">
            <a:avLst/>
          </a:prstGeom>
        </p:spPr>
      </p:pic>
      <p:pic>
        <p:nvPicPr>
          <p:cNvPr id="10" name="Picture 9">
            <a:extLst>
              <a:ext uri="{FF2B5EF4-FFF2-40B4-BE49-F238E27FC236}">
                <a16:creationId xmlns:a16="http://schemas.microsoft.com/office/drawing/2014/main" id="{B4B6B0CB-0A67-4D41-BBE4-906445DAA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9313" y="3030086"/>
            <a:ext cx="9765981" cy="10049739"/>
          </a:xfrm>
          <a:prstGeom prst="rect">
            <a:avLst/>
          </a:prstGeom>
        </p:spPr>
      </p:pic>
    </p:spTree>
    <p:extLst>
      <p:ext uri="{BB962C8B-B14F-4D97-AF65-F5344CB8AC3E}">
        <p14:creationId xmlns:p14="http://schemas.microsoft.com/office/powerpoint/2010/main" val="3547475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DB354DBF-7074-4FD7-90C4-5B93E65133D3}"/>
              </a:ext>
            </a:extLst>
          </p:cNvPr>
          <p:cNvSpPr txBox="1"/>
          <p:nvPr/>
        </p:nvSpPr>
        <p:spPr>
          <a:xfrm>
            <a:off x="3551040" y="4409728"/>
            <a:ext cx="16453813" cy="5601533"/>
          </a:xfrm>
          <a:prstGeom prst="rect">
            <a:avLst/>
          </a:prstGeom>
          <a:noFill/>
        </p:spPr>
        <p:txBody>
          <a:bodyPr wrap="square" rtlCol="0">
            <a:spAutoFit/>
          </a:bodyPr>
          <a:lstStyle/>
          <a:p>
            <a:pPr marL="571500" indent="-571500">
              <a:buFont typeface="Arial" panose="020B0604020202020204" pitchFamily="34" charset="0"/>
              <a:buChar char="•"/>
            </a:pPr>
            <a:r>
              <a:rPr lang="de-DE" sz="5400" dirty="0">
                <a:solidFill>
                  <a:schemeClr val="tx2">
                    <a:lumMod val="50000"/>
                  </a:schemeClr>
                </a:solidFill>
                <a:latin typeface="+mn-lt"/>
              </a:rPr>
              <a:t>Unity, C# </a:t>
            </a:r>
            <a:r>
              <a:rPr lang="de-DE" sz="5400" dirty="0" err="1">
                <a:solidFill>
                  <a:schemeClr val="tx2">
                    <a:lumMod val="50000"/>
                  </a:schemeClr>
                </a:solidFill>
                <a:latin typeface="+mn-lt"/>
              </a:rPr>
              <a:t>supports</a:t>
            </a:r>
            <a:r>
              <a:rPr lang="de-DE" sz="5400" dirty="0">
                <a:solidFill>
                  <a:schemeClr val="tx2">
                    <a:lumMod val="50000"/>
                  </a:schemeClr>
                </a:solidFill>
                <a:latin typeface="+mn-lt"/>
              </a:rPr>
              <a:t> </a:t>
            </a:r>
            <a:r>
              <a:rPr lang="de-DE" sz="5400" dirty="0" err="1">
                <a:solidFill>
                  <a:schemeClr val="tx2">
                    <a:lumMod val="50000"/>
                  </a:schemeClr>
                </a:solidFill>
                <a:latin typeface="+mn-lt"/>
              </a:rPr>
              <a:t>only</a:t>
            </a:r>
            <a:r>
              <a:rPr lang="de-DE" sz="5400" dirty="0">
                <a:solidFill>
                  <a:schemeClr val="tx2">
                    <a:lumMod val="50000"/>
                  </a:schemeClr>
                </a:solidFill>
                <a:latin typeface="+mn-lt"/>
              </a:rPr>
              <a:t> uniform </a:t>
            </a:r>
            <a:r>
              <a:rPr lang="de-DE" sz="5400" dirty="0" err="1">
                <a:solidFill>
                  <a:schemeClr val="tx2">
                    <a:lumMod val="50000"/>
                  </a:schemeClr>
                </a:solidFill>
                <a:latin typeface="+mn-lt"/>
              </a:rPr>
              <a:t>distributed</a:t>
            </a:r>
            <a:r>
              <a:rPr lang="de-DE" sz="5400" dirty="0">
                <a:solidFill>
                  <a:schemeClr val="tx2">
                    <a:lumMod val="50000"/>
                  </a:schemeClr>
                </a:solidFill>
                <a:latin typeface="+mn-lt"/>
              </a:rPr>
              <a:t> </a:t>
            </a:r>
            <a:r>
              <a:rPr lang="de-DE" sz="5400" dirty="0" err="1">
                <a:solidFill>
                  <a:schemeClr val="tx2">
                    <a:lumMod val="50000"/>
                  </a:schemeClr>
                </a:solidFill>
                <a:latin typeface="+mn-lt"/>
              </a:rPr>
              <a:t>numbers</a:t>
            </a:r>
            <a:endParaRPr lang="de-DE" sz="5400" dirty="0">
              <a:solidFill>
                <a:schemeClr val="tx2">
                  <a:lumMod val="50000"/>
                </a:schemeClr>
              </a:solidFill>
              <a:latin typeface="+mn-lt"/>
            </a:endParaRPr>
          </a:p>
          <a:p>
            <a:endParaRPr lang="de-DE" sz="5400" dirty="0">
              <a:solidFill>
                <a:schemeClr val="tx2">
                  <a:lumMod val="50000"/>
                </a:schemeClr>
              </a:solidFill>
              <a:latin typeface="+mn-lt"/>
            </a:endParaRPr>
          </a:p>
          <a:p>
            <a:pPr marL="571500" indent="-571500">
              <a:buFont typeface="Arial" panose="020B0604020202020204" pitchFamily="34" charset="0"/>
              <a:buChar char="•"/>
            </a:pPr>
            <a:r>
              <a:rPr lang="de-DE" sz="5400" dirty="0">
                <a:solidFill>
                  <a:schemeClr val="tx2">
                    <a:lumMod val="50000"/>
                  </a:schemeClr>
                </a:solidFill>
                <a:latin typeface="+mn-lt"/>
              </a:rPr>
              <a:t>Box Muller </a:t>
            </a:r>
            <a:r>
              <a:rPr lang="de-DE" sz="5400" dirty="0" err="1">
                <a:solidFill>
                  <a:schemeClr val="tx2">
                    <a:lumMod val="50000"/>
                  </a:schemeClr>
                </a:solidFill>
                <a:latin typeface="+mn-lt"/>
              </a:rPr>
              <a:t>method</a:t>
            </a:r>
            <a:r>
              <a:rPr lang="de-DE" sz="5400" dirty="0">
                <a:solidFill>
                  <a:schemeClr val="tx2">
                    <a:lumMod val="50000"/>
                  </a:schemeClr>
                </a:solidFill>
                <a:latin typeface="+mn-lt"/>
              </a:rPr>
              <a:t> </a:t>
            </a:r>
            <a:r>
              <a:rPr lang="de-DE" sz="5400" dirty="0" err="1">
                <a:solidFill>
                  <a:schemeClr val="tx2">
                    <a:lumMod val="50000"/>
                  </a:schemeClr>
                </a:solidFill>
                <a:latin typeface="+mn-lt"/>
              </a:rPr>
              <a:t>to</a:t>
            </a:r>
            <a:r>
              <a:rPr lang="de-DE" sz="5400" dirty="0">
                <a:solidFill>
                  <a:schemeClr val="tx2">
                    <a:lumMod val="50000"/>
                  </a:schemeClr>
                </a:solidFill>
                <a:latin typeface="+mn-lt"/>
              </a:rPr>
              <a:t> slow</a:t>
            </a:r>
          </a:p>
          <a:p>
            <a:pPr marL="571500" indent="-571500">
              <a:buFont typeface="Arial" panose="020B0604020202020204" pitchFamily="34" charset="0"/>
              <a:buChar char="•"/>
            </a:pPr>
            <a:endParaRPr lang="de-DE" sz="5400" dirty="0">
              <a:solidFill>
                <a:schemeClr val="tx2">
                  <a:lumMod val="50000"/>
                </a:schemeClr>
              </a:solidFill>
              <a:latin typeface="+mn-lt"/>
            </a:endParaRPr>
          </a:p>
          <a:p>
            <a:pPr marL="571500" indent="-571500">
              <a:buFont typeface="Arial" panose="020B0604020202020204" pitchFamily="34" charset="0"/>
              <a:buChar char="•"/>
            </a:pPr>
            <a:r>
              <a:rPr lang="de-DE" sz="5400" dirty="0" err="1">
                <a:solidFill>
                  <a:schemeClr val="tx2">
                    <a:lumMod val="50000"/>
                  </a:schemeClr>
                </a:solidFill>
                <a:latin typeface="+mn-lt"/>
              </a:rPr>
              <a:t>Using</a:t>
            </a:r>
            <a:r>
              <a:rPr lang="de-DE" sz="5400" dirty="0">
                <a:solidFill>
                  <a:schemeClr val="tx2">
                    <a:lumMod val="50000"/>
                  </a:schemeClr>
                </a:solidFill>
                <a:latin typeface="+mn-lt"/>
              </a:rPr>
              <a:t> </a:t>
            </a:r>
            <a:r>
              <a:rPr lang="de-DE" sz="5400" dirty="0" err="1">
                <a:solidFill>
                  <a:schemeClr val="tx2">
                    <a:lumMod val="50000"/>
                  </a:schemeClr>
                </a:solidFill>
                <a:latin typeface="+mn-lt"/>
              </a:rPr>
              <a:t>slightly</a:t>
            </a:r>
            <a:r>
              <a:rPr lang="de-DE" sz="5400" dirty="0">
                <a:solidFill>
                  <a:schemeClr val="tx2">
                    <a:lumMod val="50000"/>
                  </a:schemeClr>
                </a:solidFill>
                <a:latin typeface="+mn-lt"/>
              </a:rPr>
              <a:t> different </a:t>
            </a:r>
            <a:r>
              <a:rPr lang="de-DE" sz="5400" dirty="0" err="1">
                <a:solidFill>
                  <a:schemeClr val="tx2">
                    <a:lumMod val="50000"/>
                  </a:schemeClr>
                </a:solidFill>
                <a:latin typeface="+mn-lt"/>
              </a:rPr>
              <a:t>method</a:t>
            </a:r>
            <a:r>
              <a:rPr lang="de-DE" sz="5400" dirty="0">
                <a:solidFill>
                  <a:schemeClr val="tx2">
                    <a:lumMod val="50000"/>
                  </a:schemeClr>
                </a:solidFill>
                <a:latin typeface="+mn-lt"/>
              </a:rPr>
              <a:t>: </a:t>
            </a:r>
            <a:r>
              <a:rPr lang="de-DE" sz="5400" dirty="0" err="1">
                <a:solidFill>
                  <a:schemeClr val="tx2">
                    <a:lumMod val="50000"/>
                  </a:schemeClr>
                </a:solidFill>
                <a:latin typeface="+mn-lt"/>
              </a:rPr>
              <a:t>Marsaglia</a:t>
            </a:r>
            <a:r>
              <a:rPr lang="de-DE" sz="5400" dirty="0">
                <a:solidFill>
                  <a:schemeClr val="tx2">
                    <a:lumMod val="50000"/>
                  </a:schemeClr>
                </a:solidFill>
                <a:latin typeface="+mn-lt"/>
              </a:rPr>
              <a:t> polar </a:t>
            </a:r>
            <a:r>
              <a:rPr lang="de-DE" sz="5400" dirty="0" err="1">
                <a:solidFill>
                  <a:schemeClr val="tx2">
                    <a:lumMod val="50000"/>
                  </a:schemeClr>
                </a:solidFill>
                <a:latin typeface="+mn-lt"/>
              </a:rPr>
              <a:t>method</a:t>
            </a:r>
            <a:endParaRPr lang="de-DE" sz="5400" dirty="0">
              <a:solidFill>
                <a:schemeClr val="tx2">
                  <a:lumMod val="50000"/>
                </a:schemeClr>
              </a:solidFill>
              <a:latin typeface="+mn-lt"/>
            </a:endParaRPr>
          </a:p>
          <a:p>
            <a:pPr marL="571500" indent="-571500">
              <a:buFont typeface="Arial" panose="020B0604020202020204" pitchFamily="34" charset="0"/>
              <a:buChar char="•"/>
            </a:pPr>
            <a:endParaRPr lang="de-DE" sz="4400" dirty="0">
              <a:solidFill>
                <a:schemeClr val="tx2">
                  <a:lumMod val="50000"/>
                </a:schemeClr>
              </a:solidFill>
              <a:latin typeface="+mn-lt"/>
            </a:endParaRPr>
          </a:p>
          <a:p>
            <a:pPr marL="571500" indent="-571500">
              <a:buFont typeface="Arial" panose="020B0604020202020204" pitchFamily="34" charset="0"/>
              <a:buChar char="•"/>
            </a:pPr>
            <a:endParaRPr lang="de-DE" sz="4400" dirty="0">
              <a:solidFill>
                <a:schemeClr val="tx2">
                  <a:lumMod val="50000"/>
                </a:schemeClr>
              </a:solidFill>
              <a:latin typeface="+mn-lt"/>
            </a:endParaRPr>
          </a:p>
        </p:txBody>
      </p:sp>
      <p:sp>
        <p:nvSpPr>
          <p:cNvPr id="13" name="Titel 1">
            <a:extLst>
              <a:ext uri="{FF2B5EF4-FFF2-40B4-BE49-F238E27FC236}">
                <a16:creationId xmlns:a16="http://schemas.microsoft.com/office/drawing/2014/main" id="{892463DC-42B7-4E90-9B1D-5485D73033FC}"/>
              </a:ext>
            </a:extLst>
          </p:cNvPr>
          <p:cNvSpPr txBox="1">
            <a:spLocks/>
          </p:cNvSpPr>
          <p:nvPr/>
        </p:nvSpPr>
        <p:spPr>
          <a:xfrm>
            <a:off x="310680" y="449289"/>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Generating </a:t>
            </a:r>
            <a:r>
              <a:rPr lang="de-DE" sz="8800" dirty="0" err="1"/>
              <a:t>random</a:t>
            </a:r>
            <a:r>
              <a:rPr lang="de-DE" sz="8800" dirty="0"/>
              <a:t> normal </a:t>
            </a:r>
            <a:r>
              <a:rPr lang="de-DE" sz="8800" dirty="0" err="1"/>
              <a:t>distributed</a:t>
            </a:r>
            <a:r>
              <a:rPr lang="de-DE" sz="8800" dirty="0"/>
              <a:t> </a:t>
            </a:r>
            <a:r>
              <a:rPr lang="de-DE" sz="8800" dirty="0" err="1"/>
              <a:t>numbers</a:t>
            </a:r>
            <a:endParaRPr lang="de-DE" sz="8800" dirty="0"/>
          </a:p>
        </p:txBody>
      </p:sp>
      <p:pic>
        <p:nvPicPr>
          <p:cNvPr id="5" name="Picture 6">
            <a:extLst>
              <a:ext uri="{FF2B5EF4-FFF2-40B4-BE49-F238E27FC236}">
                <a16:creationId xmlns:a16="http://schemas.microsoft.com/office/drawing/2014/main" id="{F61FC2C3-628A-4BAA-BE0C-0D83F5122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Tree>
    <p:extLst>
      <p:ext uri="{BB962C8B-B14F-4D97-AF65-F5344CB8AC3E}">
        <p14:creationId xmlns:p14="http://schemas.microsoft.com/office/powerpoint/2010/main" val="4224421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6D79B608-30BF-4780-AD74-2A39D90104E2}" type="slidenum">
              <a:rPr lang="de-DE" altLang="de-DE" smtClean="0"/>
              <a:pPr/>
              <a:t>38</a:t>
            </a:fld>
            <a:endParaRPr lang="de-DE" altLang="de-DE" dirty="0"/>
          </a:p>
        </p:txBody>
      </p:sp>
      <p:sp>
        <p:nvSpPr>
          <p:cNvPr id="10" name="Titel 1">
            <a:extLst>
              <a:ext uri="{FF2B5EF4-FFF2-40B4-BE49-F238E27FC236}">
                <a16:creationId xmlns:a16="http://schemas.microsoft.com/office/drawing/2014/main" id="{418C4BD6-9A97-4235-AC79-3360BECEA4CE}"/>
              </a:ext>
            </a:extLst>
          </p:cNvPr>
          <p:cNvSpPr txBox="1">
            <a:spLocks/>
          </p:cNvSpPr>
          <p:nvPr/>
        </p:nvSpPr>
        <p:spPr>
          <a:xfrm>
            <a:off x="310680" y="449289"/>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Generating </a:t>
            </a:r>
            <a:r>
              <a:rPr lang="de-DE" sz="8800" dirty="0" err="1"/>
              <a:t>random</a:t>
            </a:r>
            <a:r>
              <a:rPr lang="de-DE" sz="8800" dirty="0"/>
              <a:t> normal </a:t>
            </a:r>
            <a:r>
              <a:rPr lang="de-DE" sz="8800" dirty="0" err="1"/>
              <a:t>distributed</a:t>
            </a:r>
            <a:r>
              <a:rPr lang="de-DE" sz="8800" dirty="0"/>
              <a:t> </a:t>
            </a:r>
            <a:r>
              <a:rPr lang="de-DE" sz="8800" dirty="0" err="1"/>
              <a:t>numbers</a:t>
            </a:r>
            <a:endParaRPr lang="de-DE" sz="8800" dirty="0"/>
          </a:p>
        </p:txBody>
      </p:sp>
      <p:sp>
        <p:nvSpPr>
          <p:cNvPr id="11" name="Textfeld 10">
            <a:extLst>
              <a:ext uri="{FF2B5EF4-FFF2-40B4-BE49-F238E27FC236}">
                <a16:creationId xmlns:a16="http://schemas.microsoft.com/office/drawing/2014/main" id="{8E7E43D7-F3DA-4319-9BD1-CD8B52BA0959}"/>
              </a:ext>
            </a:extLst>
          </p:cNvPr>
          <p:cNvSpPr txBox="1"/>
          <p:nvPr/>
        </p:nvSpPr>
        <p:spPr>
          <a:xfrm>
            <a:off x="526704" y="2577696"/>
            <a:ext cx="16453813" cy="1600438"/>
          </a:xfrm>
          <a:prstGeom prst="rect">
            <a:avLst/>
          </a:prstGeom>
          <a:noFill/>
        </p:spPr>
        <p:txBody>
          <a:bodyPr wrap="square" rtlCol="0">
            <a:spAutoFit/>
          </a:bodyPr>
          <a:lstStyle/>
          <a:p>
            <a:r>
              <a:rPr lang="de-DE" sz="5400" dirty="0">
                <a:solidFill>
                  <a:schemeClr val="tx2">
                    <a:lumMod val="50000"/>
                  </a:schemeClr>
                </a:solidFill>
                <a:latin typeface="+mn-lt"/>
              </a:rPr>
              <a:t>Step1: Generating </a:t>
            </a:r>
            <a:endParaRPr lang="de-DE" sz="4400" dirty="0">
              <a:solidFill>
                <a:schemeClr val="tx2">
                  <a:lumMod val="50000"/>
                </a:schemeClr>
              </a:solidFill>
              <a:latin typeface="+mn-lt"/>
            </a:endParaRPr>
          </a:p>
          <a:p>
            <a:pPr marL="571500" indent="-571500">
              <a:buFont typeface="Arial" panose="020B0604020202020204" pitchFamily="34" charset="0"/>
              <a:buChar char="•"/>
            </a:pPr>
            <a:endParaRPr lang="de-DE" sz="4400" dirty="0">
              <a:solidFill>
                <a:schemeClr val="tx2">
                  <a:lumMod val="50000"/>
                </a:schemeClr>
              </a:solidFill>
              <a:latin typeface="+mn-lt"/>
            </a:endParaRPr>
          </a:p>
        </p:txBody>
      </p:sp>
      <p:pic>
        <p:nvPicPr>
          <p:cNvPr id="6" name="Grafik 5" descr="Ein Bild, das Screenshot enthält.&#10;&#10;Automatisch generierte Beschreibung">
            <a:extLst>
              <a:ext uri="{FF2B5EF4-FFF2-40B4-BE49-F238E27FC236}">
                <a16:creationId xmlns:a16="http://schemas.microsoft.com/office/drawing/2014/main" id="{A701713F-7A81-42A0-A83B-3B76D8876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48" y="5010398"/>
            <a:ext cx="16179290" cy="6333256"/>
          </a:xfrm>
          <a:prstGeom prst="rect">
            <a:avLst/>
          </a:prstGeom>
        </p:spPr>
      </p:pic>
      <p:pic>
        <p:nvPicPr>
          <p:cNvPr id="13" name="Grafik 12">
            <a:extLst>
              <a:ext uri="{FF2B5EF4-FFF2-40B4-BE49-F238E27FC236}">
                <a16:creationId xmlns:a16="http://schemas.microsoft.com/office/drawing/2014/main" id="{4D4D7F08-9BF6-4F23-B8E8-2E3A9F3A0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248" y="2638253"/>
            <a:ext cx="3878916" cy="861135"/>
          </a:xfrm>
          <a:prstGeom prst="rect">
            <a:avLst/>
          </a:prstGeom>
        </p:spPr>
      </p:pic>
      <p:pic>
        <p:nvPicPr>
          <p:cNvPr id="8" name="Picture 6">
            <a:extLst>
              <a:ext uri="{FF2B5EF4-FFF2-40B4-BE49-F238E27FC236}">
                <a16:creationId xmlns:a16="http://schemas.microsoft.com/office/drawing/2014/main" id="{34D2B2A1-CA18-477F-9B40-F9DEFF6F1E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
        <p:nvSpPr>
          <p:cNvPr id="12" name="Fußzeilenplatzhalter 1">
            <a:extLst>
              <a:ext uri="{FF2B5EF4-FFF2-40B4-BE49-F238E27FC236}">
                <a16:creationId xmlns:a16="http://schemas.microsoft.com/office/drawing/2014/main" id="{4F773EA0-6E9B-4CBE-84C0-6BA8A69CE563}"/>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1940104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B7CE57E-91AC-466C-8E3F-36E5B3E8AA82}"/>
              </a:ext>
            </a:extLst>
          </p:cNvPr>
          <p:cNvSpPr>
            <a:spLocks noGrp="1"/>
          </p:cNvSpPr>
          <p:nvPr>
            <p:ph type="sldNum" sz="quarter" idx="10"/>
          </p:nvPr>
        </p:nvSpPr>
        <p:spPr/>
        <p:txBody>
          <a:bodyPr/>
          <a:lstStyle/>
          <a:p>
            <a:pPr>
              <a:defRPr/>
            </a:pPr>
            <a:fld id="{6D79B608-30BF-4780-AD74-2A39D90104E2}" type="slidenum">
              <a:rPr lang="de-DE" altLang="de-DE" smtClean="0"/>
              <a:pPr>
                <a:defRPr/>
              </a:pPr>
              <a:t>39</a:t>
            </a:fld>
            <a:endParaRPr lang="de-DE" altLang="de-DE" dirty="0"/>
          </a:p>
        </p:txBody>
      </p:sp>
      <p:sp>
        <p:nvSpPr>
          <p:cNvPr id="7" name="Titel 1">
            <a:extLst>
              <a:ext uri="{FF2B5EF4-FFF2-40B4-BE49-F238E27FC236}">
                <a16:creationId xmlns:a16="http://schemas.microsoft.com/office/drawing/2014/main" id="{BFEFDF4B-11C5-4141-84F9-A0C63A19B3D9}"/>
              </a:ext>
            </a:extLst>
          </p:cNvPr>
          <p:cNvSpPr txBox="1">
            <a:spLocks/>
          </p:cNvSpPr>
          <p:nvPr/>
        </p:nvSpPr>
        <p:spPr>
          <a:xfrm>
            <a:off x="310680" y="449289"/>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Generating </a:t>
            </a:r>
            <a:r>
              <a:rPr lang="de-DE" sz="8800" dirty="0" err="1"/>
              <a:t>random</a:t>
            </a:r>
            <a:r>
              <a:rPr lang="de-DE" sz="8800" dirty="0"/>
              <a:t> normal </a:t>
            </a:r>
            <a:r>
              <a:rPr lang="de-DE" sz="8800" dirty="0" err="1"/>
              <a:t>distributed</a:t>
            </a:r>
            <a:r>
              <a:rPr lang="de-DE" sz="8800" dirty="0"/>
              <a:t> </a:t>
            </a:r>
            <a:r>
              <a:rPr lang="de-DE" sz="8800" dirty="0" err="1"/>
              <a:t>numbers</a:t>
            </a:r>
            <a:endParaRPr lang="de-DE" sz="8800" dirty="0"/>
          </a:p>
        </p:txBody>
      </p:sp>
      <p:sp>
        <p:nvSpPr>
          <p:cNvPr id="8" name="Textfeld 7">
            <a:extLst>
              <a:ext uri="{FF2B5EF4-FFF2-40B4-BE49-F238E27FC236}">
                <a16:creationId xmlns:a16="http://schemas.microsoft.com/office/drawing/2014/main" id="{23E18BD8-0AFD-49B6-8032-DB319E68B1E2}"/>
              </a:ext>
            </a:extLst>
          </p:cNvPr>
          <p:cNvSpPr txBox="1"/>
          <p:nvPr/>
        </p:nvSpPr>
        <p:spPr>
          <a:xfrm>
            <a:off x="526704" y="2577696"/>
            <a:ext cx="16453813" cy="1600438"/>
          </a:xfrm>
          <a:prstGeom prst="rect">
            <a:avLst/>
          </a:prstGeom>
          <a:noFill/>
        </p:spPr>
        <p:txBody>
          <a:bodyPr wrap="square" rtlCol="0">
            <a:spAutoFit/>
          </a:bodyPr>
          <a:lstStyle/>
          <a:p>
            <a:r>
              <a:rPr lang="de-DE" sz="5400" dirty="0">
                <a:solidFill>
                  <a:schemeClr val="tx2">
                    <a:lumMod val="50000"/>
                  </a:schemeClr>
                </a:solidFill>
                <a:latin typeface="+mn-lt"/>
              </a:rPr>
              <a:t>Step2: Transform                           </a:t>
            </a:r>
            <a:endParaRPr lang="de-DE" sz="4400" dirty="0">
              <a:solidFill>
                <a:schemeClr val="tx2">
                  <a:lumMod val="50000"/>
                </a:schemeClr>
              </a:solidFill>
              <a:latin typeface="+mn-lt"/>
            </a:endParaRPr>
          </a:p>
          <a:p>
            <a:pPr marL="571500" indent="-571500">
              <a:buFont typeface="Arial" panose="020B0604020202020204" pitchFamily="34" charset="0"/>
              <a:buChar char="•"/>
            </a:pPr>
            <a:endParaRPr lang="de-DE" sz="4400" dirty="0">
              <a:solidFill>
                <a:schemeClr val="tx2">
                  <a:lumMod val="50000"/>
                </a:schemeClr>
              </a:solidFill>
              <a:latin typeface="+mn-lt"/>
            </a:endParaRPr>
          </a:p>
        </p:txBody>
      </p:sp>
      <p:pic>
        <p:nvPicPr>
          <p:cNvPr id="11" name="Grafik 10">
            <a:extLst>
              <a:ext uri="{FF2B5EF4-FFF2-40B4-BE49-F238E27FC236}">
                <a16:creationId xmlns:a16="http://schemas.microsoft.com/office/drawing/2014/main" id="{46F39369-CD50-4B39-93B1-AD7150EF6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216" y="2652124"/>
            <a:ext cx="3878916" cy="861135"/>
          </a:xfrm>
          <a:prstGeom prst="rect">
            <a:avLst/>
          </a:prstGeom>
        </p:spPr>
      </p:pic>
      <p:cxnSp>
        <p:nvCxnSpPr>
          <p:cNvPr id="13" name="Gerade Verbindung mit Pfeil 12">
            <a:extLst>
              <a:ext uri="{FF2B5EF4-FFF2-40B4-BE49-F238E27FC236}">
                <a16:creationId xmlns:a16="http://schemas.microsoft.com/office/drawing/2014/main" id="{AC297D96-E382-45FD-B4E8-EEB22672D116}"/>
              </a:ext>
            </a:extLst>
          </p:cNvPr>
          <p:cNvCxnSpPr/>
          <p:nvPr/>
        </p:nvCxnSpPr>
        <p:spPr bwMode="auto">
          <a:xfrm>
            <a:off x="9383688" y="3082691"/>
            <a:ext cx="896396" cy="0"/>
          </a:xfrm>
          <a:prstGeom prst="straightConnector1">
            <a:avLst/>
          </a:prstGeom>
          <a:solidFill>
            <a:srgbClr val="FFFFFF"/>
          </a:solidFill>
          <a:ln w="50800" cap="flat" cmpd="sng" algn="ctr">
            <a:solidFill>
              <a:schemeClr val="bg2">
                <a:lumMod val="10000"/>
              </a:schemeClr>
            </a:solidFill>
            <a:prstDash val="solid"/>
            <a:bevel/>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Grafik 16" descr="Ein Bild, das Zeichnung enthält.&#10;&#10;Automatisch generierte Beschreibung">
            <a:extLst>
              <a:ext uri="{FF2B5EF4-FFF2-40B4-BE49-F238E27FC236}">
                <a16:creationId xmlns:a16="http://schemas.microsoft.com/office/drawing/2014/main" id="{C71F3FFE-DAC6-46F7-8B79-036B70DED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021" y="2587027"/>
            <a:ext cx="4412362" cy="1104996"/>
          </a:xfrm>
          <a:prstGeom prst="rect">
            <a:avLst/>
          </a:prstGeom>
        </p:spPr>
      </p:pic>
      <p:pic>
        <p:nvPicPr>
          <p:cNvPr id="19" name="Grafik 18" descr="Ein Bild, das Screenshot enthält.&#10;&#10;Automatisch generierte Beschreibung">
            <a:extLst>
              <a:ext uri="{FF2B5EF4-FFF2-40B4-BE49-F238E27FC236}">
                <a16:creationId xmlns:a16="http://schemas.microsoft.com/office/drawing/2014/main" id="{3BF31B5C-841D-4DDF-97A1-3FCC9A867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016" y="5682629"/>
            <a:ext cx="16234858" cy="3103346"/>
          </a:xfrm>
          <a:prstGeom prst="rect">
            <a:avLst/>
          </a:prstGeom>
        </p:spPr>
      </p:pic>
      <p:pic>
        <p:nvPicPr>
          <p:cNvPr id="10" name="Picture 6">
            <a:extLst>
              <a:ext uri="{FF2B5EF4-FFF2-40B4-BE49-F238E27FC236}">
                <a16:creationId xmlns:a16="http://schemas.microsoft.com/office/drawing/2014/main" id="{B44663BC-7E16-48BC-A5A5-266A088A1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
        <p:nvSpPr>
          <p:cNvPr id="12" name="Fußzeilenplatzhalter 1">
            <a:extLst>
              <a:ext uri="{FF2B5EF4-FFF2-40B4-BE49-F238E27FC236}">
                <a16:creationId xmlns:a16="http://schemas.microsoft.com/office/drawing/2014/main" id="{51D450AF-4817-4659-BDCB-283043913B6B}"/>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683695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46A7678-3D4B-43A1-9A43-1A80DB8FED70}"/>
              </a:ext>
            </a:extLst>
          </p:cNvPr>
          <p:cNvSpPr>
            <a:spLocks noGrp="1"/>
          </p:cNvSpPr>
          <p:nvPr>
            <p:ph type="ftr" sz="quarter" idx="11"/>
          </p:nvPr>
        </p:nvSpPr>
        <p:spPr/>
        <p:txBody>
          <a:bodyPr/>
          <a:lstStyle/>
          <a:p>
            <a:pPr>
              <a:defRPr/>
            </a:pPr>
            <a:r>
              <a:rPr lang="de-DE" dirty="0"/>
              <a:t>Edis </a:t>
            </a:r>
            <a:r>
              <a:rPr lang="de-DE" dirty="0" err="1"/>
              <a:t>Kurtanovic</a:t>
            </a:r>
            <a:endParaRPr lang="de-DE" dirty="0"/>
          </a:p>
        </p:txBody>
      </p:sp>
      <p:sp>
        <p:nvSpPr>
          <p:cNvPr id="4" name="Titel 3">
            <a:extLst>
              <a:ext uri="{FF2B5EF4-FFF2-40B4-BE49-F238E27FC236}">
                <a16:creationId xmlns:a16="http://schemas.microsoft.com/office/drawing/2014/main" id="{37B064EB-5A26-43F1-8C8B-4F44E6914FBA}"/>
              </a:ext>
            </a:extLst>
          </p:cNvPr>
          <p:cNvSpPr>
            <a:spLocks noGrp="1"/>
          </p:cNvSpPr>
          <p:nvPr>
            <p:ph type="title"/>
          </p:nvPr>
        </p:nvSpPr>
        <p:spPr/>
        <p:txBody>
          <a:bodyPr/>
          <a:lstStyle/>
          <a:p>
            <a:r>
              <a:rPr lang="en-US" sz="8800" dirty="0"/>
              <a:t>Context</a:t>
            </a:r>
          </a:p>
        </p:txBody>
      </p:sp>
      <p:sp>
        <p:nvSpPr>
          <p:cNvPr id="5" name="Foliennummernplatzhalter 4">
            <a:extLst>
              <a:ext uri="{FF2B5EF4-FFF2-40B4-BE49-F238E27FC236}">
                <a16:creationId xmlns:a16="http://schemas.microsoft.com/office/drawing/2014/main" id="{CC123031-3824-43FC-813F-F2ECC808785A}"/>
              </a:ext>
            </a:extLst>
          </p:cNvPr>
          <p:cNvSpPr>
            <a:spLocks noGrp="1"/>
          </p:cNvSpPr>
          <p:nvPr>
            <p:ph type="sldNum" sz="quarter" idx="10"/>
          </p:nvPr>
        </p:nvSpPr>
        <p:spPr/>
        <p:txBody>
          <a:bodyPr/>
          <a:lstStyle/>
          <a:p>
            <a:pPr>
              <a:defRPr/>
            </a:pPr>
            <a:fld id="{6D79B608-30BF-4780-AD74-2A39D90104E2}" type="slidenum">
              <a:rPr lang="de-DE" altLang="de-DE" smtClean="0"/>
              <a:pPr>
                <a:defRPr/>
              </a:pPr>
              <a:t>4</a:t>
            </a:fld>
            <a:endParaRPr lang="de-DE" altLang="de-DE" dirty="0"/>
          </a:p>
        </p:txBody>
      </p:sp>
      <p:pic>
        <p:nvPicPr>
          <p:cNvPr id="15" name="11s-to-107s-u-bahn-zeitraffer_sYIjnHMA_9kZB">
            <a:hlinkClick r:id="" action="ppaction://media"/>
            <a:extLst>
              <a:ext uri="{FF2B5EF4-FFF2-40B4-BE49-F238E27FC236}">
                <a16:creationId xmlns:a16="http://schemas.microsoft.com/office/drawing/2014/main" id="{23137B26-4A1A-4F6F-A1FE-9A02F56BCA7B}"/>
              </a:ext>
            </a:extLst>
          </p:cNvPr>
          <p:cNvPicPr>
            <a:picLocks noGrp="1" noChangeAspect="1"/>
          </p:cNvPicPr>
          <p:nvPr>
            <p:ph idx="12"/>
            <a:videoFile r:link="rId2"/>
            <p:extLst>
              <p:ext uri="{DAA4B4D4-6D71-4841-9C94-3DE7FCFB9230}">
                <p14:media xmlns:p14="http://schemas.microsoft.com/office/powerpoint/2010/main" r:embed="rId1"/>
              </p:ext>
            </p:extLst>
          </p:nvPr>
        </p:nvPicPr>
        <p:blipFill>
          <a:blip r:embed="rId5"/>
          <a:stretch>
            <a:fillRect/>
          </a:stretch>
        </p:blipFill>
        <p:spPr>
          <a:xfrm>
            <a:off x="3319463" y="2465512"/>
            <a:ext cx="17508537" cy="9848850"/>
          </a:xfrm>
        </p:spPr>
      </p:pic>
    </p:spTree>
    <p:extLst>
      <p:ext uri="{BB962C8B-B14F-4D97-AF65-F5344CB8AC3E}">
        <p14:creationId xmlns:p14="http://schemas.microsoft.com/office/powerpoint/2010/main" val="140414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2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A818BEF1-5F4C-4170-A2F1-D189CAC16983}"/>
              </a:ext>
            </a:extLst>
          </p:cNvPr>
          <p:cNvSpPr>
            <a:spLocks noGrp="1"/>
          </p:cNvSpPr>
          <p:nvPr>
            <p:ph type="sldNum" sz="quarter" idx="10"/>
          </p:nvPr>
        </p:nvSpPr>
        <p:spPr/>
        <p:txBody>
          <a:bodyPr/>
          <a:lstStyle/>
          <a:p>
            <a:pPr>
              <a:defRPr/>
            </a:pPr>
            <a:fld id="{6D79B608-30BF-4780-AD74-2A39D90104E2}" type="slidenum">
              <a:rPr lang="de-DE" altLang="de-DE" smtClean="0"/>
              <a:pPr>
                <a:defRPr/>
              </a:pPr>
              <a:t>40</a:t>
            </a:fld>
            <a:endParaRPr lang="de-DE" altLang="de-DE" dirty="0"/>
          </a:p>
        </p:txBody>
      </p:sp>
      <p:sp>
        <p:nvSpPr>
          <p:cNvPr id="6" name="Titel 1">
            <a:extLst>
              <a:ext uri="{FF2B5EF4-FFF2-40B4-BE49-F238E27FC236}">
                <a16:creationId xmlns:a16="http://schemas.microsoft.com/office/drawing/2014/main" id="{30C9D292-D79C-4476-950E-068430375B41}"/>
              </a:ext>
            </a:extLst>
          </p:cNvPr>
          <p:cNvSpPr txBox="1">
            <a:spLocks/>
          </p:cNvSpPr>
          <p:nvPr/>
        </p:nvSpPr>
        <p:spPr>
          <a:xfrm>
            <a:off x="310680" y="449289"/>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Generating </a:t>
            </a:r>
            <a:r>
              <a:rPr lang="de-DE" sz="8800" dirty="0" err="1"/>
              <a:t>random</a:t>
            </a:r>
            <a:r>
              <a:rPr lang="de-DE" sz="8800" dirty="0"/>
              <a:t> normal </a:t>
            </a:r>
            <a:r>
              <a:rPr lang="de-DE" sz="8800" dirty="0" err="1"/>
              <a:t>distributed</a:t>
            </a:r>
            <a:r>
              <a:rPr lang="de-DE" sz="8800" dirty="0"/>
              <a:t> </a:t>
            </a:r>
            <a:r>
              <a:rPr lang="de-DE" sz="8800" dirty="0" err="1"/>
              <a:t>numbers</a:t>
            </a:r>
            <a:endParaRPr lang="de-DE" sz="8800" dirty="0"/>
          </a:p>
        </p:txBody>
      </p:sp>
      <p:sp>
        <p:nvSpPr>
          <p:cNvPr id="7" name="Textfeld 6">
            <a:extLst>
              <a:ext uri="{FF2B5EF4-FFF2-40B4-BE49-F238E27FC236}">
                <a16:creationId xmlns:a16="http://schemas.microsoft.com/office/drawing/2014/main" id="{4E9A84ED-8193-4D74-AB9E-13C6A1F850F4}"/>
              </a:ext>
            </a:extLst>
          </p:cNvPr>
          <p:cNvSpPr txBox="1"/>
          <p:nvPr/>
        </p:nvSpPr>
        <p:spPr>
          <a:xfrm>
            <a:off x="526704" y="2577696"/>
            <a:ext cx="17353928" cy="1600438"/>
          </a:xfrm>
          <a:prstGeom prst="rect">
            <a:avLst/>
          </a:prstGeom>
          <a:noFill/>
        </p:spPr>
        <p:txBody>
          <a:bodyPr wrap="square" rtlCol="0">
            <a:spAutoFit/>
          </a:bodyPr>
          <a:lstStyle/>
          <a:p>
            <a:r>
              <a:rPr lang="de-DE" sz="5400" dirty="0">
                <a:solidFill>
                  <a:schemeClr val="tx2">
                    <a:lumMod val="50000"/>
                  </a:schemeClr>
                </a:solidFill>
                <a:latin typeface="+mn-lt"/>
              </a:rPr>
              <a:t>Step2: Prevent </a:t>
            </a:r>
            <a:r>
              <a:rPr lang="de-DE" sz="5400" dirty="0" err="1">
                <a:solidFill>
                  <a:schemeClr val="tx2">
                    <a:lumMod val="50000"/>
                  </a:schemeClr>
                </a:solidFill>
                <a:latin typeface="+mn-lt"/>
              </a:rPr>
              <a:t>random</a:t>
            </a:r>
            <a:r>
              <a:rPr lang="de-DE" sz="5400" dirty="0">
                <a:solidFill>
                  <a:schemeClr val="tx2">
                    <a:lumMod val="50000"/>
                  </a:schemeClr>
                </a:solidFill>
                <a:latin typeface="+mn-lt"/>
              </a:rPr>
              <a:t> </a:t>
            </a:r>
            <a:r>
              <a:rPr lang="de-DE" sz="5400" dirty="0" err="1">
                <a:solidFill>
                  <a:schemeClr val="tx2">
                    <a:lumMod val="50000"/>
                  </a:schemeClr>
                </a:solidFill>
                <a:latin typeface="+mn-lt"/>
              </a:rPr>
              <a:t>numbers</a:t>
            </a:r>
            <a:r>
              <a:rPr lang="de-DE" sz="5400" dirty="0">
                <a:solidFill>
                  <a:schemeClr val="tx2">
                    <a:lumMod val="50000"/>
                  </a:schemeClr>
                </a:solidFill>
                <a:latin typeface="+mn-lt"/>
              </a:rPr>
              <a:t> outside a </a:t>
            </a:r>
            <a:r>
              <a:rPr lang="de-DE" sz="5400" dirty="0" err="1">
                <a:solidFill>
                  <a:schemeClr val="tx2">
                    <a:lumMod val="50000"/>
                  </a:schemeClr>
                </a:solidFill>
                <a:latin typeface="+mn-lt"/>
              </a:rPr>
              <a:t>given</a:t>
            </a:r>
            <a:r>
              <a:rPr lang="de-DE" sz="5400" dirty="0">
                <a:solidFill>
                  <a:schemeClr val="tx2">
                    <a:lumMod val="50000"/>
                  </a:schemeClr>
                </a:solidFill>
                <a:latin typeface="+mn-lt"/>
              </a:rPr>
              <a:t> </a:t>
            </a:r>
            <a:r>
              <a:rPr lang="de-DE" sz="5400" dirty="0" err="1">
                <a:solidFill>
                  <a:schemeClr val="tx2">
                    <a:lumMod val="50000"/>
                  </a:schemeClr>
                </a:solidFill>
                <a:latin typeface="+mn-lt"/>
              </a:rPr>
              <a:t>range</a:t>
            </a:r>
            <a:r>
              <a:rPr lang="de-DE" sz="5400" dirty="0">
                <a:solidFill>
                  <a:schemeClr val="tx2">
                    <a:lumMod val="50000"/>
                  </a:schemeClr>
                </a:solidFill>
                <a:latin typeface="+mn-lt"/>
              </a:rPr>
              <a:t> [min, </a:t>
            </a:r>
            <a:r>
              <a:rPr lang="de-DE" sz="5400" dirty="0" err="1">
                <a:solidFill>
                  <a:schemeClr val="tx2">
                    <a:lumMod val="50000"/>
                  </a:schemeClr>
                </a:solidFill>
                <a:latin typeface="+mn-lt"/>
              </a:rPr>
              <a:t>max</a:t>
            </a:r>
            <a:r>
              <a:rPr lang="de-DE" sz="5400" dirty="0">
                <a:solidFill>
                  <a:schemeClr val="tx2">
                    <a:lumMod val="50000"/>
                  </a:schemeClr>
                </a:solidFill>
                <a:latin typeface="+mn-lt"/>
              </a:rPr>
              <a:t>]                           </a:t>
            </a:r>
            <a:endParaRPr lang="de-DE" sz="4400" dirty="0">
              <a:solidFill>
                <a:schemeClr val="tx2">
                  <a:lumMod val="50000"/>
                </a:schemeClr>
              </a:solidFill>
              <a:latin typeface="+mn-lt"/>
            </a:endParaRPr>
          </a:p>
          <a:p>
            <a:pPr marL="571500" indent="-571500">
              <a:buFont typeface="Arial" panose="020B0604020202020204" pitchFamily="34" charset="0"/>
              <a:buChar char="•"/>
            </a:pPr>
            <a:endParaRPr lang="de-DE" sz="4400" dirty="0">
              <a:solidFill>
                <a:schemeClr val="tx2">
                  <a:lumMod val="50000"/>
                </a:schemeClr>
              </a:solidFill>
              <a:latin typeface="+mn-lt"/>
            </a:endParaRPr>
          </a:p>
        </p:txBody>
      </p:sp>
      <p:pic>
        <p:nvPicPr>
          <p:cNvPr id="9" name="Grafik 8" descr="Ein Bild, das Screenshot enthält.&#10;&#10;Automatisch generierte Beschreibung">
            <a:extLst>
              <a:ext uri="{FF2B5EF4-FFF2-40B4-BE49-F238E27FC236}">
                <a16:creationId xmlns:a16="http://schemas.microsoft.com/office/drawing/2014/main" id="{F3A6DF6B-E137-47EE-AF24-374A7E195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024" y="4841776"/>
            <a:ext cx="16714590" cy="5769571"/>
          </a:xfrm>
          <a:prstGeom prst="rect">
            <a:avLst/>
          </a:prstGeom>
        </p:spPr>
      </p:pic>
      <p:pic>
        <p:nvPicPr>
          <p:cNvPr id="8" name="Picture 6">
            <a:extLst>
              <a:ext uri="{FF2B5EF4-FFF2-40B4-BE49-F238E27FC236}">
                <a16:creationId xmlns:a16="http://schemas.microsoft.com/office/drawing/2014/main" id="{13D87421-0E34-444F-A149-7313DC0CF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
        <p:nvSpPr>
          <p:cNvPr id="10" name="Fußzeilenplatzhalter 1">
            <a:extLst>
              <a:ext uri="{FF2B5EF4-FFF2-40B4-BE49-F238E27FC236}">
                <a16:creationId xmlns:a16="http://schemas.microsoft.com/office/drawing/2014/main" id="{B3ED1167-ECD0-4839-950A-D5243B66B254}"/>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3436231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9F8C51C-9C52-4107-9680-B13BE99705A5}"/>
              </a:ext>
            </a:extLst>
          </p:cNvPr>
          <p:cNvSpPr>
            <a:spLocks noGrp="1"/>
          </p:cNvSpPr>
          <p:nvPr>
            <p:ph idx="12"/>
          </p:nvPr>
        </p:nvSpPr>
        <p:spPr/>
        <p:txBody>
          <a:bodyPr/>
          <a:lstStyle/>
          <a:p>
            <a:pPr marL="571500" indent="-571500">
              <a:buFont typeface="Arial" panose="020B0604020202020204" pitchFamily="34" charset="0"/>
              <a:buChar char="•"/>
            </a:pPr>
            <a:r>
              <a:rPr lang="de-DE" dirty="0" err="1"/>
              <a:t>Number</a:t>
            </a:r>
            <a:r>
              <a:rPr lang="de-DE" dirty="0"/>
              <a:t> </a:t>
            </a:r>
            <a:r>
              <a:rPr lang="de-DE" dirty="0" err="1"/>
              <a:t>of</a:t>
            </a:r>
            <a:r>
              <a:rPr lang="de-DE" dirty="0"/>
              <a:t> </a:t>
            </a:r>
            <a:r>
              <a:rPr lang="de-DE" dirty="0" err="1"/>
              <a:t>characters</a:t>
            </a:r>
            <a:r>
              <a:rPr lang="de-DE" dirty="0"/>
              <a:t> in a </a:t>
            </a:r>
            <a:r>
              <a:rPr lang="de-DE" dirty="0" err="1"/>
              <a:t>scene</a:t>
            </a:r>
            <a:r>
              <a:rPr lang="de-DE" dirty="0"/>
              <a:t> = Uniform({0, 1 , 2, … , 79, 80, 100, 200, 300})</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Place </a:t>
            </a:r>
            <a:r>
              <a:rPr lang="de-DE" dirty="0" err="1"/>
              <a:t>every</a:t>
            </a:r>
            <a:r>
              <a:rPr lang="de-DE" dirty="0"/>
              <a:t> </a:t>
            </a:r>
            <a:r>
              <a:rPr lang="de-DE" dirty="0" err="1"/>
              <a:t>character</a:t>
            </a:r>
            <a:r>
              <a:rPr lang="de-DE" dirty="0"/>
              <a:t> on </a:t>
            </a:r>
            <a:r>
              <a:rPr lang="de-DE" dirty="0" err="1"/>
              <a:t>the</a:t>
            </a:r>
            <a:r>
              <a:rPr lang="de-DE" dirty="0"/>
              <a:t> </a:t>
            </a:r>
            <a:r>
              <a:rPr lang="de-DE" dirty="0" err="1"/>
              <a:t>platform</a:t>
            </a:r>
            <a:r>
              <a:rPr lang="de-DE" dirty="0"/>
              <a:t> in </a:t>
            </a:r>
            <a:r>
              <a:rPr lang="de-DE" dirty="0" err="1"/>
              <a:t>general</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Add additional </a:t>
            </a:r>
            <a:r>
              <a:rPr lang="de-DE" dirty="0" err="1"/>
              <a:t>character</a:t>
            </a:r>
            <a:r>
              <a:rPr lang="de-DE" dirty="0"/>
              <a:t> on </a:t>
            </a:r>
            <a:r>
              <a:rPr lang="de-DE" dirty="0" err="1"/>
              <a:t>the</a:t>
            </a:r>
            <a:r>
              <a:rPr lang="de-DE" dirty="0"/>
              <a:t> </a:t>
            </a:r>
            <a:r>
              <a:rPr lang="de-DE" dirty="0" err="1"/>
              <a:t>tracks</a:t>
            </a:r>
            <a:r>
              <a:rPr lang="de-DE" dirty="0"/>
              <a:t> </a:t>
            </a:r>
            <a:r>
              <a:rPr lang="de-DE" dirty="0" err="1"/>
              <a:t>with</a:t>
            </a:r>
            <a:r>
              <a:rPr lang="de-DE" dirty="0"/>
              <a:t> </a:t>
            </a:r>
            <a:r>
              <a:rPr lang="de-DE" dirty="0" err="1"/>
              <a:t>probability</a:t>
            </a:r>
            <a:r>
              <a:rPr lang="de-DE" dirty="0"/>
              <a:t> 1/200</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Required</a:t>
            </a:r>
            <a:r>
              <a:rPr lang="de-DE" dirty="0"/>
              <a:t> </a:t>
            </a:r>
            <a:r>
              <a:rPr lang="de-DE" dirty="0" err="1"/>
              <a:t>distribution</a:t>
            </a:r>
            <a:r>
              <a:rPr lang="de-DE" dirty="0"/>
              <a:t>: </a:t>
            </a:r>
            <a:r>
              <a:rPr lang="de-DE" dirty="0" err="1"/>
              <a:t>Two</a:t>
            </a:r>
            <a:r>
              <a:rPr lang="de-DE" dirty="0"/>
              <a:t> different </a:t>
            </a:r>
            <a:r>
              <a:rPr lang="de-DE" dirty="0" err="1"/>
              <a:t>types</a:t>
            </a:r>
            <a:r>
              <a:rPr lang="de-DE" dirty="0"/>
              <a:t> </a:t>
            </a:r>
            <a:r>
              <a:rPr lang="de-DE" dirty="0" err="1"/>
              <a:t>of</a:t>
            </a:r>
            <a:r>
              <a:rPr lang="de-DE" dirty="0"/>
              <a:t> </a:t>
            </a:r>
            <a:r>
              <a:rPr lang="de-DE" dirty="0" err="1"/>
              <a:t>characters</a:t>
            </a:r>
            <a:r>
              <a:rPr lang="de-DE" dirty="0"/>
              <a:t> on </a:t>
            </a:r>
            <a:r>
              <a:rPr lang="de-DE" dirty="0" err="1"/>
              <a:t>the</a:t>
            </a:r>
            <a:r>
              <a:rPr lang="de-DE" dirty="0"/>
              <a:t> </a:t>
            </a:r>
            <a:r>
              <a:rPr lang="de-DE" dirty="0" err="1"/>
              <a:t>tracks</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Probability</a:t>
            </a:r>
            <a:r>
              <a:rPr lang="de-DE" dirty="0"/>
              <a:t> type 1 (</a:t>
            </a:r>
            <a:r>
              <a:rPr lang="de-DE" dirty="0" err="1"/>
              <a:t>accident</a:t>
            </a:r>
            <a:r>
              <a:rPr lang="de-DE" dirty="0"/>
              <a:t>) = 1/309600, and type 2 (on </a:t>
            </a:r>
            <a:r>
              <a:rPr lang="de-DE" dirty="0" err="1"/>
              <a:t>purpose</a:t>
            </a:r>
            <a:r>
              <a:rPr lang="de-DE" dirty="0"/>
              <a:t>) = 1/3600</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To</a:t>
            </a:r>
            <a:r>
              <a:rPr lang="de-DE" dirty="0"/>
              <a:t> </a:t>
            </a:r>
            <a:r>
              <a:rPr lang="de-DE" dirty="0" err="1"/>
              <a:t>obtain</a:t>
            </a:r>
            <a:r>
              <a:rPr lang="de-DE" dirty="0"/>
              <a:t> </a:t>
            </a:r>
            <a:r>
              <a:rPr lang="de-DE" dirty="0" err="1"/>
              <a:t>correlation</a:t>
            </a:r>
            <a:r>
              <a:rPr lang="de-DE" dirty="0"/>
              <a:t> </a:t>
            </a:r>
            <a:r>
              <a:rPr lang="de-DE" dirty="0" err="1"/>
              <a:t>with</a:t>
            </a:r>
            <a:r>
              <a:rPr lang="de-DE" dirty="0"/>
              <a:t> </a:t>
            </a:r>
            <a:r>
              <a:rPr lang="de-DE" dirty="0" err="1"/>
              <a:t>people</a:t>
            </a:r>
            <a:r>
              <a:rPr lang="de-DE" dirty="0"/>
              <a:t> on </a:t>
            </a:r>
            <a:r>
              <a:rPr lang="de-DE" dirty="0" err="1"/>
              <a:t>the</a:t>
            </a:r>
            <a:r>
              <a:rPr lang="de-DE" dirty="0"/>
              <a:t> </a:t>
            </a:r>
            <a:r>
              <a:rPr lang="de-DE" dirty="0" err="1"/>
              <a:t>tracks</a:t>
            </a:r>
            <a:r>
              <a:rPr lang="de-DE" dirty="0"/>
              <a:t>: </a:t>
            </a:r>
            <a:r>
              <a:rPr lang="de-DE" dirty="0" err="1"/>
              <a:t>Probability</a:t>
            </a:r>
            <a:r>
              <a:rPr lang="de-DE" dirty="0"/>
              <a:t> </a:t>
            </a:r>
            <a:r>
              <a:rPr lang="de-DE" dirty="0" err="1"/>
              <a:t>character</a:t>
            </a:r>
            <a:r>
              <a:rPr lang="de-DE" dirty="0"/>
              <a:t> on </a:t>
            </a:r>
            <a:r>
              <a:rPr lang="de-DE" dirty="0" err="1"/>
              <a:t>the</a:t>
            </a:r>
            <a:r>
              <a:rPr lang="de-DE" dirty="0"/>
              <a:t> </a:t>
            </a:r>
            <a:r>
              <a:rPr lang="de-DE" dirty="0" err="1"/>
              <a:t>tracks</a:t>
            </a:r>
            <a:r>
              <a:rPr lang="de-DE" dirty="0"/>
              <a:t>: 1/10000</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p:txBody>
      </p:sp>
      <p:sp>
        <p:nvSpPr>
          <p:cNvPr id="5" name="Foliennummernplatzhalter 4">
            <a:extLst>
              <a:ext uri="{FF2B5EF4-FFF2-40B4-BE49-F238E27FC236}">
                <a16:creationId xmlns:a16="http://schemas.microsoft.com/office/drawing/2014/main" id="{BCFD40D9-82F8-4756-993F-3D66375A78BD}"/>
              </a:ext>
            </a:extLst>
          </p:cNvPr>
          <p:cNvSpPr>
            <a:spLocks noGrp="1"/>
          </p:cNvSpPr>
          <p:nvPr>
            <p:ph type="sldNum" sz="quarter" idx="10"/>
          </p:nvPr>
        </p:nvSpPr>
        <p:spPr/>
        <p:txBody>
          <a:bodyPr/>
          <a:lstStyle/>
          <a:p>
            <a:pPr>
              <a:defRPr/>
            </a:pPr>
            <a:fld id="{6D79B608-30BF-4780-AD74-2A39D90104E2}" type="slidenum">
              <a:rPr lang="de-DE" altLang="de-DE" smtClean="0"/>
              <a:pPr>
                <a:defRPr/>
              </a:pPr>
              <a:t>41</a:t>
            </a:fld>
            <a:endParaRPr lang="de-DE" altLang="de-DE" dirty="0"/>
          </a:p>
        </p:txBody>
      </p:sp>
      <p:sp>
        <p:nvSpPr>
          <p:cNvPr id="6" name="Titel 1">
            <a:extLst>
              <a:ext uri="{FF2B5EF4-FFF2-40B4-BE49-F238E27FC236}">
                <a16:creationId xmlns:a16="http://schemas.microsoft.com/office/drawing/2014/main" id="{3AFC0519-6D03-4774-BF68-FB84BD98F0A2}"/>
              </a:ext>
            </a:extLst>
          </p:cNvPr>
          <p:cNvSpPr txBox="1">
            <a:spLocks/>
          </p:cNvSpPr>
          <p:nvPr/>
        </p:nvSpPr>
        <p:spPr>
          <a:xfrm>
            <a:off x="310680" y="449289"/>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Character Distribution - Pascal</a:t>
            </a:r>
          </a:p>
        </p:txBody>
      </p:sp>
      <p:pic>
        <p:nvPicPr>
          <p:cNvPr id="7" name="Picture 6">
            <a:extLst>
              <a:ext uri="{FF2B5EF4-FFF2-40B4-BE49-F238E27FC236}">
                <a16:creationId xmlns:a16="http://schemas.microsoft.com/office/drawing/2014/main" id="{7AF62F11-AEA5-43F9-93FC-45F8A5FBA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
        <p:nvSpPr>
          <p:cNvPr id="8" name="Fußzeilenplatzhalter 1">
            <a:extLst>
              <a:ext uri="{FF2B5EF4-FFF2-40B4-BE49-F238E27FC236}">
                <a16:creationId xmlns:a16="http://schemas.microsoft.com/office/drawing/2014/main" id="{DC6AD99D-8A56-4ED2-83DF-7101D2C2CED1}"/>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3786955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373580-54D6-4EDC-9286-73A3CA2EA9DF}"/>
              </a:ext>
            </a:extLst>
          </p:cNvPr>
          <p:cNvSpPr>
            <a:spLocks noGrp="1"/>
          </p:cNvSpPr>
          <p:nvPr>
            <p:ph idx="12"/>
          </p:nvPr>
        </p:nvSpPr>
        <p:spPr>
          <a:xfrm>
            <a:off x="1894856" y="2970213"/>
            <a:ext cx="20356141" cy="3167707"/>
          </a:xfrm>
        </p:spPr>
        <p:txBody>
          <a:bodyPr/>
          <a:lstStyle/>
          <a:p>
            <a:endParaRPr lang="de-DE" dirty="0"/>
          </a:p>
          <a:p>
            <a:pPr marL="571500" indent="-571500">
              <a:buFont typeface="Arial" panose="020B0604020202020204" pitchFamily="34" charset="0"/>
              <a:buChar char="•"/>
            </a:pPr>
            <a:r>
              <a:rPr lang="de-DE" dirty="0" err="1"/>
              <a:t>Sitting</a:t>
            </a:r>
            <a:endParaRPr lang="de-DE" dirty="0"/>
          </a:p>
          <a:p>
            <a:pPr marL="571500" indent="-571500">
              <a:buFont typeface="Arial" panose="020B0604020202020204" pitchFamily="34" charset="0"/>
              <a:buChar char="•"/>
            </a:pPr>
            <a:r>
              <a:rPr lang="de-DE" dirty="0"/>
              <a:t>Standing</a:t>
            </a:r>
          </a:p>
          <a:p>
            <a:pPr marL="571500" indent="-571500">
              <a:buFont typeface="Arial" panose="020B0604020202020204" pitchFamily="34" charset="0"/>
              <a:buChar char="•"/>
            </a:pPr>
            <a:r>
              <a:rPr lang="de-DE" dirty="0"/>
              <a:t>Walking</a:t>
            </a:r>
          </a:p>
          <a:p>
            <a:endParaRPr lang="de-DE" dirty="0"/>
          </a:p>
          <a:p>
            <a:pPr marL="571500" indent="-571500">
              <a:buFont typeface="Arial" panose="020B0604020202020204" pitchFamily="34" charset="0"/>
              <a:buChar char="•"/>
            </a:pPr>
            <a:endParaRPr lang="de-DE" dirty="0"/>
          </a:p>
        </p:txBody>
      </p:sp>
      <p:sp>
        <p:nvSpPr>
          <p:cNvPr id="5" name="Foliennummernplatzhalter 4">
            <a:extLst>
              <a:ext uri="{FF2B5EF4-FFF2-40B4-BE49-F238E27FC236}">
                <a16:creationId xmlns:a16="http://schemas.microsoft.com/office/drawing/2014/main" id="{EFE374BA-0556-438A-B9EE-03D440288084}"/>
              </a:ext>
            </a:extLst>
          </p:cNvPr>
          <p:cNvSpPr>
            <a:spLocks noGrp="1"/>
          </p:cNvSpPr>
          <p:nvPr>
            <p:ph type="sldNum" sz="quarter" idx="10"/>
          </p:nvPr>
        </p:nvSpPr>
        <p:spPr/>
        <p:txBody>
          <a:bodyPr/>
          <a:lstStyle/>
          <a:p>
            <a:pPr>
              <a:defRPr/>
            </a:pPr>
            <a:fld id="{6D79B608-30BF-4780-AD74-2A39D90104E2}" type="slidenum">
              <a:rPr lang="de-DE" altLang="de-DE" smtClean="0"/>
              <a:pPr>
                <a:defRPr/>
              </a:pPr>
              <a:t>42</a:t>
            </a:fld>
            <a:endParaRPr lang="de-DE" altLang="de-DE" dirty="0"/>
          </a:p>
        </p:txBody>
      </p:sp>
      <p:sp>
        <p:nvSpPr>
          <p:cNvPr id="6" name="Titel 1">
            <a:extLst>
              <a:ext uri="{FF2B5EF4-FFF2-40B4-BE49-F238E27FC236}">
                <a16:creationId xmlns:a16="http://schemas.microsoft.com/office/drawing/2014/main" id="{4D3D4313-46A8-4B42-BFFB-C68A24395079}"/>
              </a:ext>
            </a:extLst>
          </p:cNvPr>
          <p:cNvSpPr txBox="1">
            <a:spLocks/>
          </p:cNvSpPr>
          <p:nvPr/>
        </p:nvSpPr>
        <p:spPr>
          <a:xfrm>
            <a:off x="310680" y="449289"/>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Character Distribution</a:t>
            </a:r>
          </a:p>
        </p:txBody>
      </p:sp>
      <p:sp>
        <p:nvSpPr>
          <p:cNvPr id="7" name="Textfeld 6">
            <a:extLst>
              <a:ext uri="{FF2B5EF4-FFF2-40B4-BE49-F238E27FC236}">
                <a16:creationId xmlns:a16="http://schemas.microsoft.com/office/drawing/2014/main" id="{DED673CB-611D-4A49-8618-A5C1920E7C18}"/>
              </a:ext>
            </a:extLst>
          </p:cNvPr>
          <p:cNvSpPr txBox="1"/>
          <p:nvPr/>
        </p:nvSpPr>
        <p:spPr>
          <a:xfrm>
            <a:off x="454696" y="1995718"/>
            <a:ext cx="12169352" cy="1446550"/>
          </a:xfrm>
          <a:prstGeom prst="rect">
            <a:avLst/>
          </a:prstGeom>
          <a:noFill/>
        </p:spPr>
        <p:txBody>
          <a:bodyPr wrap="square" rtlCol="0">
            <a:spAutoFit/>
          </a:bodyPr>
          <a:lstStyle/>
          <a:p>
            <a:r>
              <a:rPr lang="de-DE" sz="4400" dirty="0" err="1">
                <a:solidFill>
                  <a:schemeClr val="accent2">
                    <a:lumMod val="10000"/>
                  </a:schemeClr>
                </a:solidFill>
              </a:rPr>
              <a:t>Three</a:t>
            </a:r>
            <a:r>
              <a:rPr lang="de-DE" sz="4400" dirty="0">
                <a:solidFill>
                  <a:schemeClr val="accent2">
                    <a:lumMod val="10000"/>
                  </a:schemeClr>
                </a:solidFill>
              </a:rPr>
              <a:t> </a:t>
            </a:r>
            <a:r>
              <a:rPr lang="de-DE" sz="4400" dirty="0" err="1">
                <a:solidFill>
                  <a:schemeClr val="accent2">
                    <a:lumMod val="10000"/>
                  </a:schemeClr>
                </a:solidFill>
              </a:rPr>
              <a:t>states</a:t>
            </a:r>
            <a:r>
              <a:rPr lang="de-DE" sz="4400" dirty="0">
                <a:solidFill>
                  <a:schemeClr val="accent2">
                    <a:lumMod val="10000"/>
                  </a:schemeClr>
                </a:solidFill>
              </a:rPr>
              <a:t> </a:t>
            </a:r>
            <a:r>
              <a:rPr lang="de-DE" sz="4400" dirty="0" err="1">
                <a:solidFill>
                  <a:schemeClr val="accent2">
                    <a:lumMod val="10000"/>
                  </a:schemeClr>
                </a:solidFill>
              </a:rPr>
              <a:t>for</a:t>
            </a:r>
            <a:r>
              <a:rPr lang="de-DE" sz="4400" dirty="0">
                <a:solidFill>
                  <a:schemeClr val="accent2">
                    <a:lumMod val="10000"/>
                  </a:schemeClr>
                </a:solidFill>
              </a:rPr>
              <a:t> </a:t>
            </a:r>
            <a:r>
              <a:rPr lang="de-DE" sz="4400" dirty="0" err="1">
                <a:solidFill>
                  <a:schemeClr val="accent2">
                    <a:lumMod val="10000"/>
                  </a:schemeClr>
                </a:solidFill>
              </a:rPr>
              <a:t>characters</a:t>
            </a:r>
            <a:r>
              <a:rPr lang="de-DE" sz="4400" dirty="0">
                <a:solidFill>
                  <a:schemeClr val="accent2">
                    <a:lumMod val="10000"/>
                  </a:schemeClr>
                </a:solidFill>
              </a:rPr>
              <a:t> on </a:t>
            </a:r>
            <a:r>
              <a:rPr lang="de-DE" sz="4400" dirty="0" err="1">
                <a:solidFill>
                  <a:schemeClr val="accent2">
                    <a:lumMod val="10000"/>
                  </a:schemeClr>
                </a:solidFill>
              </a:rPr>
              <a:t>the</a:t>
            </a:r>
            <a:r>
              <a:rPr lang="de-DE" sz="4400" dirty="0">
                <a:solidFill>
                  <a:schemeClr val="accent2">
                    <a:lumMod val="10000"/>
                  </a:schemeClr>
                </a:solidFill>
              </a:rPr>
              <a:t> </a:t>
            </a:r>
            <a:r>
              <a:rPr lang="de-DE" sz="4400" dirty="0" err="1">
                <a:solidFill>
                  <a:schemeClr val="accent2">
                    <a:lumMod val="10000"/>
                  </a:schemeClr>
                </a:solidFill>
              </a:rPr>
              <a:t>platform</a:t>
            </a:r>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sp>
        <p:nvSpPr>
          <p:cNvPr id="8" name="Inhaltsplatzhalter 2">
            <a:extLst>
              <a:ext uri="{FF2B5EF4-FFF2-40B4-BE49-F238E27FC236}">
                <a16:creationId xmlns:a16="http://schemas.microsoft.com/office/drawing/2014/main" id="{60A20B8A-C9C0-4CF3-A0B4-09C9C550B76B}"/>
              </a:ext>
            </a:extLst>
          </p:cNvPr>
          <p:cNvSpPr txBox="1">
            <a:spLocks/>
          </p:cNvSpPr>
          <p:nvPr/>
        </p:nvSpPr>
        <p:spPr>
          <a:xfrm>
            <a:off x="1894855" y="8432449"/>
            <a:ext cx="20356141" cy="1593904"/>
          </a:xfrm>
          <a:prstGeom prst="rect">
            <a:avLst/>
          </a:prstGeom>
        </p:spPr>
        <p:txBody>
          <a:bodyPr/>
          <a:lstStyle>
            <a:lvl1pPr marL="0" indent="0" algn="l" rtl="0" eaLnBrk="0" fontAlgn="base" hangingPunct="0">
              <a:spcBef>
                <a:spcPts val="300"/>
              </a:spcBef>
              <a:spcAft>
                <a:spcPct val="0"/>
              </a:spcAft>
              <a:buNone/>
              <a:defRPr lang="de-DE" altLang="de-DE" sz="4400" kern="1200" dirty="0" smtClean="0">
                <a:solidFill>
                  <a:srgbClr val="000000"/>
                </a:solidFill>
                <a:latin typeface="Arial Narrow" panose="020B0606020202030204" pitchFamily="34" charset="0"/>
                <a:ea typeface="+mn-ea"/>
                <a:cs typeface="+mn-cs"/>
                <a:sym typeface="Arial" panose="020B0604020202020204" pitchFamily="34" charset="0"/>
              </a:defRPr>
            </a:lvl1pPr>
            <a:lvl2pPr marL="654050" indent="-473075" algn="l" rtl="0" eaLnBrk="0" fontAlgn="base" hangingPunct="0">
              <a:spcBef>
                <a:spcPts val="300"/>
              </a:spcBef>
              <a:spcAft>
                <a:spcPct val="0"/>
              </a:spcAft>
              <a:buClrTx/>
              <a:buSzPct val="100000"/>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2pPr>
            <a:lvl3pPr marL="928688"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3pPr>
            <a:lvl4pPr marL="1196975"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4pPr>
            <a:lvl5pPr marL="1465263" indent="-47625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de-DE" dirty="0" err="1"/>
              <a:t>Probability</a:t>
            </a:r>
            <a:r>
              <a:rPr lang="de-DE" dirty="0"/>
              <a:t> </a:t>
            </a:r>
            <a:r>
              <a:rPr lang="de-DE" dirty="0" err="1"/>
              <a:t>standing</a:t>
            </a:r>
            <a:r>
              <a:rPr lang="de-DE" dirty="0"/>
              <a:t> = 2/3</a:t>
            </a:r>
          </a:p>
          <a:p>
            <a:pPr marL="571500" indent="-571500">
              <a:buFont typeface="Arial" panose="020B0604020202020204" pitchFamily="34" charset="0"/>
              <a:buChar char="•"/>
            </a:pPr>
            <a:r>
              <a:rPr lang="de-DE" dirty="0" err="1"/>
              <a:t>Probability</a:t>
            </a:r>
            <a:r>
              <a:rPr lang="de-DE" dirty="0"/>
              <a:t> </a:t>
            </a:r>
            <a:r>
              <a:rPr lang="de-DE" dirty="0" err="1"/>
              <a:t>sitting</a:t>
            </a:r>
            <a:r>
              <a:rPr lang="de-DE" dirty="0"/>
              <a:t> = 1/3</a:t>
            </a:r>
          </a:p>
          <a:p>
            <a:endParaRPr lang="de-DE" dirty="0"/>
          </a:p>
        </p:txBody>
      </p:sp>
      <p:sp>
        <p:nvSpPr>
          <p:cNvPr id="9" name="Textfeld 8">
            <a:extLst>
              <a:ext uri="{FF2B5EF4-FFF2-40B4-BE49-F238E27FC236}">
                <a16:creationId xmlns:a16="http://schemas.microsoft.com/office/drawing/2014/main" id="{A6577645-303A-44C6-B5EF-0F749FB0B998}"/>
              </a:ext>
            </a:extLst>
          </p:cNvPr>
          <p:cNvSpPr txBox="1"/>
          <p:nvPr/>
        </p:nvSpPr>
        <p:spPr>
          <a:xfrm>
            <a:off x="469028" y="6830008"/>
            <a:ext cx="15179355" cy="1446550"/>
          </a:xfrm>
          <a:prstGeom prst="rect">
            <a:avLst/>
          </a:prstGeom>
          <a:noFill/>
        </p:spPr>
        <p:txBody>
          <a:bodyPr wrap="square" rtlCol="0">
            <a:spAutoFit/>
          </a:bodyPr>
          <a:lstStyle/>
          <a:p>
            <a:r>
              <a:rPr lang="de-DE" sz="4400" dirty="0" err="1">
                <a:solidFill>
                  <a:schemeClr val="accent2">
                    <a:lumMod val="10000"/>
                  </a:schemeClr>
                </a:solidFill>
              </a:rPr>
              <a:t>We</a:t>
            </a:r>
            <a:r>
              <a:rPr lang="de-DE" sz="4400" dirty="0">
                <a:solidFill>
                  <a:schemeClr val="accent2">
                    <a:lumMod val="10000"/>
                  </a:schemeClr>
                </a:solidFill>
              </a:rPr>
              <a:t> </a:t>
            </a:r>
            <a:r>
              <a:rPr lang="de-DE" sz="4400" dirty="0" err="1">
                <a:solidFill>
                  <a:schemeClr val="accent2">
                    <a:lumMod val="10000"/>
                  </a:schemeClr>
                </a:solidFill>
              </a:rPr>
              <a:t>don‘t</a:t>
            </a:r>
            <a:r>
              <a:rPr lang="de-DE" sz="4400" dirty="0">
                <a:solidFill>
                  <a:schemeClr val="accent2">
                    <a:lumMod val="10000"/>
                  </a:schemeClr>
                </a:solidFill>
              </a:rPr>
              <a:t> </a:t>
            </a:r>
            <a:r>
              <a:rPr lang="de-DE" sz="4400" dirty="0" err="1">
                <a:solidFill>
                  <a:schemeClr val="accent2">
                    <a:lumMod val="10000"/>
                  </a:schemeClr>
                </a:solidFill>
              </a:rPr>
              <a:t>make</a:t>
            </a:r>
            <a:r>
              <a:rPr lang="de-DE" sz="4400" dirty="0">
                <a:solidFill>
                  <a:schemeClr val="accent2">
                    <a:lumMod val="10000"/>
                  </a:schemeClr>
                </a:solidFill>
              </a:rPr>
              <a:t> a </a:t>
            </a:r>
            <a:r>
              <a:rPr lang="de-DE" sz="4400" dirty="0" err="1">
                <a:solidFill>
                  <a:schemeClr val="accent2">
                    <a:lumMod val="10000"/>
                  </a:schemeClr>
                </a:solidFill>
              </a:rPr>
              <a:t>difference</a:t>
            </a:r>
            <a:r>
              <a:rPr lang="de-DE" sz="4400" dirty="0">
                <a:solidFill>
                  <a:schemeClr val="accent2">
                    <a:lumMod val="10000"/>
                  </a:schemeClr>
                </a:solidFill>
              </a:rPr>
              <a:t> </a:t>
            </a:r>
            <a:r>
              <a:rPr lang="de-DE" sz="4400" dirty="0" err="1">
                <a:solidFill>
                  <a:schemeClr val="accent2">
                    <a:lumMod val="10000"/>
                  </a:schemeClr>
                </a:solidFill>
              </a:rPr>
              <a:t>between</a:t>
            </a:r>
            <a:r>
              <a:rPr lang="de-DE" sz="4400" dirty="0">
                <a:solidFill>
                  <a:schemeClr val="accent2">
                    <a:lumMod val="10000"/>
                  </a:schemeClr>
                </a:solidFill>
              </a:rPr>
              <a:t> </a:t>
            </a:r>
            <a:r>
              <a:rPr lang="de-DE" sz="4400" dirty="0" err="1">
                <a:solidFill>
                  <a:schemeClr val="accent2">
                    <a:lumMod val="10000"/>
                  </a:schemeClr>
                </a:solidFill>
              </a:rPr>
              <a:t>walking</a:t>
            </a:r>
            <a:r>
              <a:rPr lang="de-DE" sz="4400" dirty="0">
                <a:solidFill>
                  <a:schemeClr val="accent2">
                    <a:lumMod val="10000"/>
                  </a:schemeClr>
                </a:solidFill>
              </a:rPr>
              <a:t> and </a:t>
            </a:r>
            <a:r>
              <a:rPr lang="de-DE" sz="4400" dirty="0" err="1">
                <a:solidFill>
                  <a:schemeClr val="accent2">
                    <a:lumMod val="10000"/>
                  </a:schemeClr>
                </a:solidFill>
              </a:rPr>
              <a:t>standing</a:t>
            </a:r>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sp>
        <p:nvSpPr>
          <p:cNvPr id="10" name="Textfeld 9">
            <a:extLst>
              <a:ext uri="{FF2B5EF4-FFF2-40B4-BE49-F238E27FC236}">
                <a16:creationId xmlns:a16="http://schemas.microsoft.com/office/drawing/2014/main" id="{FDF02B52-1F65-4F95-9060-0E8EE14764D3}"/>
              </a:ext>
            </a:extLst>
          </p:cNvPr>
          <p:cNvSpPr txBox="1"/>
          <p:nvPr/>
        </p:nvSpPr>
        <p:spPr>
          <a:xfrm>
            <a:off x="436980" y="10745787"/>
            <a:ext cx="15179355" cy="1446550"/>
          </a:xfrm>
          <a:prstGeom prst="rect">
            <a:avLst/>
          </a:prstGeom>
          <a:noFill/>
        </p:spPr>
        <p:txBody>
          <a:bodyPr wrap="square" rtlCol="0">
            <a:spAutoFit/>
          </a:bodyPr>
          <a:lstStyle/>
          <a:p>
            <a:r>
              <a:rPr lang="de-DE" sz="4400" dirty="0" err="1">
                <a:solidFill>
                  <a:schemeClr val="accent2">
                    <a:lumMod val="10000"/>
                  </a:schemeClr>
                </a:solidFill>
              </a:rPr>
              <a:t>If</a:t>
            </a:r>
            <a:r>
              <a:rPr lang="de-DE" sz="4400" dirty="0">
                <a:solidFill>
                  <a:schemeClr val="accent2">
                    <a:lumMod val="10000"/>
                  </a:schemeClr>
                </a:solidFill>
              </a:rPr>
              <a:t> </a:t>
            </a:r>
            <a:r>
              <a:rPr lang="de-DE" sz="4400" dirty="0" err="1">
                <a:solidFill>
                  <a:schemeClr val="accent2">
                    <a:lumMod val="10000"/>
                  </a:schemeClr>
                </a:solidFill>
              </a:rPr>
              <a:t>is</a:t>
            </a:r>
            <a:r>
              <a:rPr lang="de-DE" sz="4400" dirty="0">
                <a:solidFill>
                  <a:schemeClr val="accent2">
                    <a:lumMod val="10000"/>
                  </a:schemeClr>
                </a:solidFill>
              </a:rPr>
              <a:t> </a:t>
            </a:r>
            <a:r>
              <a:rPr lang="de-DE" sz="4400" dirty="0" err="1">
                <a:solidFill>
                  <a:schemeClr val="accent2">
                    <a:lumMod val="10000"/>
                  </a:schemeClr>
                </a:solidFill>
              </a:rPr>
              <a:t>no</a:t>
            </a:r>
            <a:r>
              <a:rPr lang="de-DE" sz="4400" dirty="0">
                <a:solidFill>
                  <a:schemeClr val="accent2">
                    <a:lumMod val="10000"/>
                  </a:schemeClr>
                </a:solidFill>
              </a:rPr>
              <a:t> </a:t>
            </a:r>
            <a:r>
              <a:rPr lang="de-DE" sz="4400" dirty="0" err="1">
                <a:solidFill>
                  <a:schemeClr val="accent2">
                    <a:lumMod val="10000"/>
                  </a:schemeClr>
                </a:solidFill>
              </a:rPr>
              <a:t>seat</a:t>
            </a:r>
            <a:r>
              <a:rPr lang="de-DE" sz="4400" dirty="0">
                <a:solidFill>
                  <a:schemeClr val="accent2">
                    <a:lumMod val="10000"/>
                  </a:schemeClr>
                </a:solidFill>
              </a:rPr>
              <a:t> </a:t>
            </a:r>
            <a:r>
              <a:rPr lang="de-DE" sz="4400" dirty="0" err="1">
                <a:solidFill>
                  <a:schemeClr val="accent2">
                    <a:lumMod val="10000"/>
                  </a:schemeClr>
                </a:solidFill>
              </a:rPr>
              <a:t>available</a:t>
            </a:r>
            <a:r>
              <a:rPr lang="de-DE" sz="4400" dirty="0">
                <a:solidFill>
                  <a:schemeClr val="accent2">
                    <a:lumMod val="10000"/>
                  </a:schemeClr>
                </a:solidFill>
              </a:rPr>
              <a:t> </a:t>
            </a:r>
            <a:r>
              <a:rPr lang="de-DE" sz="4400" dirty="0" err="1">
                <a:solidFill>
                  <a:schemeClr val="accent2">
                    <a:lumMod val="10000"/>
                  </a:schemeClr>
                </a:solidFill>
              </a:rPr>
              <a:t>then</a:t>
            </a:r>
            <a:r>
              <a:rPr lang="de-DE" sz="4400" dirty="0">
                <a:solidFill>
                  <a:schemeClr val="accent2">
                    <a:lumMod val="10000"/>
                  </a:schemeClr>
                </a:solidFill>
              </a:rPr>
              <a:t> </a:t>
            </a:r>
            <a:r>
              <a:rPr lang="de-DE" sz="4400" dirty="0" err="1">
                <a:solidFill>
                  <a:schemeClr val="accent2">
                    <a:lumMod val="10000"/>
                  </a:schemeClr>
                </a:solidFill>
              </a:rPr>
              <a:t>every</a:t>
            </a:r>
            <a:r>
              <a:rPr lang="de-DE" sz="4400" dirty="0">
                <a:solidFill>
                  <a:schemeClr val="accent2">
                    <a:lumMod val="10000"/>
                  </a:schemeClr>
                </a:solidFill>
              </a:rPr>
              <a:t> </a:t>
            </a:r>
            <a:r>
              <a:rPr lang="de-DE" sz="4400" dirty="0" err="1">
                <a:solidFill>
                  <a:schemeClr val="accent2">
                    <a:lumMod val="10000"/>
                  </a:schemeClr>
                </a:solidFill>
              </a:rPr>
              <a:t>character</a:t>
            </a:r>
            <a:r>
              <a:rPr lang="de-DE" sz="4400" dirty="0">
                <a:solidFill>
                  <a:schemeClr val="accent2">
                    <a:lumMod val="10000"/>
                  </a:schemeClr>
                </a:solidFill>
              </a:rPr>
              <a:t> will </a:t>
            </a:r>
            <a:r>
              <a:rPr lang="de-DE" sz="4400" dirty="0" err="1">
                <a:solidFill>
                  <a:schemeClr val="accent2">
                    <a:lumMod val="10000"/>
                  </a:schemeClr>
                </a:solidFill>
              </a:rPr>
              <a:t>be</a:t>
            </a:r>
            <a:r>
              <a:rPr lang="de-DE" sz="4400" dirty="0">
                <a:solidFill>
                  <a:schemeClr val="accent2">
                    <a:lumMod val="10000"/>
                  </a:schemeClr>
                </a:solidFill>
              </a:rPr>
              <a:t> </a:t>
            </a:r>
            <a:r>
              <a:rPr lang="de-DE" sz="4400" dirty="0" err="1">
                <a:solidFill>
                  <a:schemeClr val="accent2">
                    <a:lumMod val="10000"/>
                  </a:schemeClr>
                </a:solidFill>
              </a:rPr>
              <a:t>standing</a:t>
            </a:r>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pic>
        <p:nvPicPr>
          <p:cNvPr id="11" name="Picture 6">
            <a:extLst>
              <a:ext uri="{FF2B5EF4-FFF2-40B4-BE49-F238E27FC236}">
                <a16:creationId xmlns:a16="http://schemas.microsoft.com/office/drawing/2014/main" id="{0ABACAEC-DB81-4568-B47A-1C8A4088C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
        <p:nvSpPr>
          <p:cNvPr id="12" name="Fußzeilenplatzhalter 1">
            <a:extLst>
              <a:ext uri="{FF2B5EF4-FFF2-40B4-BE49-F238E27FC236}">
                <a16:creationId xmlns:a16="http://schemas.microsoft.com/office/drawing/2014/main" id="{0274F352-D201-412C-B9DA-412D570312D9}"/>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3763485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CAB62A8D-E2AA-4795-A193-CC7DD5154C02}"/>
              </a:ext>
            </a:extLst>
          </p:cNvPr>
          <p:cNvSpPr>
            <a:spLocks noGrp="1"/>
          </p:cNvSpPr>
          <p:nvPr>
            <p:ph type="sldNum" sz="quarter" idx="10"/>
          </p:nvPr>
        </p:nvSpPr>
        <p:spPr/>
        <p:txBody>
          <a:bodyPr/>
          <a:lstStyle/>
          <a:p>
            <a:pPr>
              <a:defRPr/>
            </a:pPr>
            <a:fld id="{6D79B608-30BF-4780-AD74-2A39D90104E2}" type="slidenum">
              <a:rPr lang="de-DE" altLang="de-DE" smtClean="0"/>
              <a:pPr>
                <a:defRPr/>
              </a:pPr>
              <a:t>43</a:t>
            </a:fld>
            <a:endParaRPr lang="de-DE" altLang="de-DE" dirty="0"/>
          </a:p>
        </p:txBody>
      </p:sp>
      <p:sp>
        <p:nvSpPr>
          <p:cNvPr id="6" name="Titel 1">
            <a:extLst>
              <a:ext uri="{FF2B5EF4-FFF2-40B4-BE49-F238E27FC236}">
                <a16:creationId xmlns:a16="http://schemas.microsoft.com/office/drawing/2014/main" id="{E361D7BE-B227-48CC-8C8F-CF69CCBD1A60}"/>
              </a:ext>
            </a:extLst>
          </p:cNvPr>
          <p:cNvSpPr txBox="1">
            <a:spLocks/>
          </p:cNvSpPr>
          <p:nvPr/>
        </p:nvSpPr>
        <p:spPr>
          <a:xfrm>
            <a:off x="310680" y="449289"/>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Character Distribution</a:t>
            </a:r>
          </a:p>
        </p:txBody>
      </p:sp>
      <p:sp>
        <p:nvSpPr>
          <p:cNvPr id="7" name="Inhaltsplatzhalter 2">
            <a:extLst>
              <a:ext uri="{FF2B5EF4-FFF2-40B4-BE49-F238E27FC236}">
                <a16:creationId xmlns:a16="http://schemas.microsoft.com/office/drawing/2014/main" id="{369B83F3-3F8A-4C80-B554-548C6B9BC9FC}"/>
              </a:ext>
            </a:extLst>
          </p:cNvPr>
          <p:cNvSpPr>
            <a:spLocks noGrp="1"/>
          </p:cNvSpPr>
          <p:nvPr>
            <p:ph idx="12"/>
          </p:nvPr>
        </p:nvSpPr>
        <p:spPr>
          <a:xfrm>
            <a:off x="2013929" y="3113584"/>
            <a:ext cx="20356141" cy="9848850"/>
          </a:xfrm>
        </p:spPr>
        <p:txBody>
          <a:bodyPr/>
          <a:lstStyle/>
          <a:p>
            <a:pPr marL="571500" indent="-571500">
              <a:buFont typeface="Arial" panose="020B0604020202020204" pitchFamily="34" charset="0"/>
              <a:buChar char="•"/>
            </a:pPr>
            <a:r>
              <a:rPr lang="de-DE" dirty="0"/>
              <a:t>y-rotation angle = Uniform({1, 2, … , 360})</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x-rotation angle = 0 (90 </a:t>
            </a:r>
            <a:r>
              <a:rPr lang="de-DE" dirty="0" err="1"/>
              <a:t>degrees</a:t>
            </a:r>
            <a:r>
              <a:rPr lang="de-DE" dirty="0"/>
              <a:t> </a:t>
            </a:r>
            <a:r>
              <a:rPr lang="de-DE" dirty="0" err="1"/>
              <a:t>to</a:t>
            </a:r>
            <a:r>
              <a:rPr lang="de-DE" dirty="0"/>
              <a:t> </a:t>
            </a:r>
            <a:r>
              <a:rPr lang="de-DE" dirty="0" err="1"/>
              <a:t>the</a:t>
            </a:r>
            <a:r>
              <a:rPr lang="de-DE" dirty="0"/>
              <a:t> </a:t>
            </a:r>
            <a:r>
              <a:rPr lang="de-DE" dirty="0" err="1"/>
              <a:t>platform</a:t>
            </a:r>
            <a:r>
              <a:rPr lang="de-DE" dirty="0"/>
              <a:t>)</a:t>
            </a:r>
          </a:p>
          <a:p>
            <a:pPr marL="571500" indent="-571500">
              <a:buFont typeface="Arial" panose="020B0604020202020204" pitchFamily="34" charset="0"/>
              <a:buChar char="•"/>
            </a:pPr>
            <a:endParaRPr lang="de-DE" dirty="0"/>
          </a:p>
        </p:txBody>
      </p:sp>
      <p:pic>
        <p:nvPicPr>
          <p:cNvPr id="8" name="Picture 6">
            <a:extLst>
              <a:ext uri="{FF2B5EF4-FFF2-40B4-BE49-F238E27FC236}">
                <a16:creationId xmlns:a16="http://schemas.microsoft.com/office/drawing/2014/main" id="{9042ACF7-2D47-4BD3-8754-5DC6A2FC7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
        <p:nvSpPr>
          <p:cNvPr id="9" name="Fußzeilenplatzhalter 1">
            <a:extLst>
              <a:ext uri="{FF2B5EF4-FFF2-40B4-BE49-F238E27FC236}">
                <a16:creationId xmlns:a16="http://schemas.microsoft.com/office/drawing/2014/main" id="{8DFC02FE-D324-4664-B0B2-BABDA1BA9915}"/>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231464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5C7A85A4-A851-489A-AF49-845BBDD96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
        <p:nvSpPr>
          <p:cNvPr id="3" name="Inhaltsplatzhalter 2">
            <a:extLst>
              <a:ext uri="{FF2B5EF4-FFF2-40B4-BE49-F238E27FC236}">
                <a16:creationId xmlns:a16="http://schemas.microsoft.com/office/drawing/2014/main" id="{997C1D10-444B-4274-BECC-49DB585CECA7}"/>
              </a:ext>
            </a:extLst>
          </p:cNvPr>
          <p:cNvSpPr>
            <a:spLocks noGrp="1"/>
          </p:cNvSpPr>
          <p:nvPr>
            <p:ph idx="12"/>
          </p:nvPr>
        </p:nvSpPr>
        <p:spPr>
          <a:xfrm>
            <a:off x="1894856" y="2970213"/>
            <a:ext cx="20356141" cy="3167707"/>
          </a:xfrm>
        </p:spPr>
        <p:txBody>
          <a:bodyPr/>
          <a:lstStyle/>
          <a:p>
            <a:pPr marL="571500" indent="-571500">
              <a:buFont typeface="Arial" panose="020B0604020202020204" pitchFamily="34" charset="0"/>
              <a:buChar char="•"/>
            </a:pPr>
            <a:r>
              <a:rPr lang="en-US" altLang="de-DE" dirty="0"/>
              <a:t>center = x coordinate of platforms center</a:t>
            </a:r>
            <a:endParaRPr lang="de-DE" altLang="de-DE" dirty="0"/>
          </a:p>
          <a:p>
            <a:pPr marL="571500" indent="-571500">
              <a:buFont typeface="Arial" panose="020B0604020202020204" pitchFamily="34" charset="0"/>
              <a:buChar char="•"/>
            </a:pPr>
            <a:r>
              <a:rPr lang="de-DE" altLang="de-DE" dirty="0" err="1"/>
              <a:t>width</a:t>
            </a:r>
            <a:r>
              <a:rPr lang="de-DE" altLang="de-DE" dirty="0"/>
              <a:t> = </a:t>
            </a:r>
            <a:r>
              <a:rPr lang="de-DE" altLang="de-DE" dirty="0" err="1"/>
              <a:t>platform</a:t>
            </a:r>
            <a:r>
              <a:rPr lang="de-DE" altLang="de-DE" dirty="0"/>
              <a:t> </a:t>
            </a:r>
            <a:r>
              <a:rPr lang="de-DE" altLang="de-DE" dirty="0" err="1"/>
              <a:t>length</a:t>
            </a:r>
            <a:r>
              <a:rPr lang="de-DE" altLang="de-DE" dirty="0"/>
              <a:t> on x-</a:t>
            </a:r>
            <a:r>
              <a:rPr lang="de-DE" altLang="de-DE" dirty="0" err="1"/>
              <a:t>axis</a:t>
            </a:r>
            <a:endParaRPr lang="de-DE" altLang="de-DE" dirty="0"/>
          </a:p>
          <a:p>
            <a:pPr marL="571500" indent="-571500">
              <a:buFont typeface="Arial" panose="020B0604020202020204" pitchFamily="34" charset="0"/>
              <a:buChar char="•"/>
            </a:pPr>
            <a:r>
              <a:rPr lang="de-DE" dirty="0">
                <a:solidFill>
                  <a:schemeClr val="accent2">
                    <a:lumMod val="10000"/>
                  </a:schemeClr>
                </a:solidFill>
              </a:rPr>
              <a:t>end1 = </a:t>
            </a:r>
            <a:r>
              <a:rPr lang="de-DE" dirty="0" err="1">
                <a:solidFill>
                  <a:schemeClr val="accent2">
                    <a:lumMod val="10000"/>
                  </a:schemeClr>
                </a:solidFill>
              </a:rPr>
              <a:t>center</a:t>
            </a:r>
            <a:r>
              <a:rPr lang="de-DE" dirty="0">
                <a:solidFill>
                  <a:schemeClr val="accent2">
                    <a:lumMod val="10000"/>
                  </a:schemeClr>
                </a:solidFill>
              </a:rPr>
              <a:t> – </a:t>
            </a:r>
            <a:r>
              <a:rPr lang="de-DE" dirty="0" err="1">
                <a:solidFill>
                  <a:schemeClr val="accent2">
                    <a:lumMod val="10000"/>
                  </a:schemeClr>
                </a:solidFill>
              </a:rPr>
              <a:t>width</a:t>
            </a:r>
            <a:endParaRPr lang="de-DE" dirty="0">
              <a:solidFill>
                <a:schemeClr val="accent2">
                  <a:lumMod val="10000"/>
                </a:schemeClr>
              </a:solidFill>
            </a:endParaRPr>
          </a:p>
          <a:p>
            <a:pPr marL="571500" indent="-571500">
              <a:buFont typeface="Arial" panose="020B0604020202020204" pitchFamily="34" charset="0"/>
              <a:buChar char="•"/>
            </a:pPr>
            <a:r>
              <a:rPr lang="de-DE" dirty="0">
                <a:solidFill>
                  <a:schemeClr val="accent2">
                    <a:lumMod val="10000"/>
                  </a:schemeClr>
                </a:solidFill>
              </a:rPr>
              <a:t>end2 = </a:t>
            </a:r>
            <a:r>
              <a:rPr lang="de-DE" dirty="0" err="1">
                <a:solidFill>
                  <a:schemeClr val="accent2">
                    <a:lumMod val="10000"/>
                  </a:schemeClr>
                </a:solidFill>
              </a:rPr>
              <a:t>center</a:t>
            </a:r>
            <a:r>
              <a:rPr lang="de-DE" dirty="0">
                <a:solidFill>
                  <a:schemeClr val="accent2">
                    <a:lumMod val="10000"/>
                  </a:schemeClr>
                </a:solidFill>
              </a:rPr>
              <a:t> + </a:t>
            </a:r>
            <a:r>
              <a:rPr lang="de-DE" dirty="0" err="1">
                <a:solidFill>
                  <a:schemeClr val="accent2">
                    <a:lumMod val="10000"/>
                  </a:schemeClr>
                </a:solidFill>
              </a:rPr>
              <a:t>width</a:t>
            </a:r>
            <a:r>
              <a:rPr lang="de-DE" dirty="0">
                <a:solidFill>
                  <a:schemeClr val="accent2">
                    <a:lumMod val="10000"/>
                  </a:schemeClr>
                </a:solidFill>
              </a:rPr>
              <a:t> </a:t>
            </a:r>
            <a:endParaRPr lang="de-DE" altLang="de-DE" dirty="0"/>
          </a:p>
          <a:p>
            <a:pPr marL="571500" indent="-571500">
              <a:buFont typeface="Arial" panose="020B0604020202020204" pitchFamily="34" charset="0"/>
              <a:buChar char="•"/>
            </a:pPr>
            <a:endParaRPr lang="en-US" altLang="de-DE" dirty="0"/>
          </a:p>
        </p:txBody>
      </p:sp>
      <p:sp>
        <p:nvSpPr>
          <p:cNvPr id="5" name="Foliennummernplatzhalter 4">
            <a:extLst>
              <a:ext uri="{FF2B5EF4-FFF2-40B4-BE49-F238E27FC236}">
                <a16:creationId xmlns:a16="http://schemas.microsoft.com/office/drawing/2014/main" id="{E606253C-2860-4BFB-9BFC-859E15B8723E}"/>
              </a:ext>
            </a:extLst>
          </p:cNvPr>
          <p:cNvSpPr>
            <a:spLocks noGrp="1"/>
          </p:cNvSpPr>
          <p:nvPr>
            <p:ph type="sldNum" sz="quarter" idx="10"/>
          </p:nvPr>
        </p:nvSpPr>
        <p:spPr/>
        <p:txBody>
          <a:bodyPr/>
          <a:lstStyle/>
          <a:p>
            <a:pPr>
              <a:defRPr/>
            </a:pPr>
            <a:fld id="{6D79B608-30BF-4780-AD74-2A39D90104E2}" type="slidenum">
              <a:rPr lang="de-DE" altLang="de-DE" smtClean="0"/>
              <a:pPr>
                <a:defRPr/>
              </a:pPr>
              <a:t>44</a:t>
            </a:fld>
            <a:endParaRPr lang="de-DE" altLang="de-DE" dirty="0"/>
          </a:p>
        </p:txBody>
      </p:sp>
      <p:sp>
        <p:nvSpPr>
          <p:cNvPr id="6" name="Titel 1">
            <a:extLst>
              <a:ext uri="{FF2B5EF4-FFF2-40B4-BE49-F238E27FC236}">
                <a16:creationId xmlns:a16="http://schemas.microsoft.com/office/drawing/2014/main" id="{A9634AA3-9816-493D-9D12-B5AF01901EF8}"/>
              </a:ext>
            </a:extLst>
          </p:cNvPr>
          <p:cNvSpPr txBox="1">
            <a:spLocks/>
          </p:cNvSpPr>
          <p:nvPr/>
        </p:nvSpPr>
        <p:spPr>
          <a:xfrm>
            <a:off x="310680"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Character Distribution</a:t>
            </a:r>
          </a:p>
        </p:txBody>
      </p:sp>
      <p:sp>
        <p:nvSpPr>
          <p:cNvPr id="7" name="Textfeld 6">
            <a:extLst>
              <a:ext uri="{FF2B5EF4-FFF2-40B4-BE49-F238E27FC236}">
                <a16:creationId xmlns:a16="http://schemas.microsoft.com/office/drawing/2014/main" id="{744007A5-6888-45ED-877E-A45FC1EEA788}"/>
              </a:ext>
            </a:extLst>
          </p:cNvPr>
          <p:cNvSpPr txBox="1"/>
          <p:nvPr/>
        </p:nvSpPr>
        <p:spPr>
          <a:xfrm>
            <a:off x="469028" y="1961456"/>
            <a:ext cx="18995780" cy="2123658"/>
          </a:xfrm>
          <a:prstGeom prst="rect">
            <a:avLst/>
          </a:prstGeom>
          <a:noFill/>
        </p:spPr>
        <p:txBody>
          <a:bodyPr wrap="square" rtlCol="0">
            <a:spAutoFit/>
          </a:bodyPr>
          <a:lstStyle/>
          <a:p>
            <a:r>
              <a:rPr lang="de-DE" sz="4400" dirty="0">
                <a:solidFill>
                  <a:schemeClr val="accent2">
                    <a:lumMod val="10000"/>
                  </a:schemeClr>
                </a:solidFill>
              </a:rPr>
              <a:t>x-position on </a:t>
            </a:r>
            <a:r>
              <a:rPr lang="de-DE" sz="4400" dirty="0" err="1">
                <a:solidFill>
                  <a:schemeClr val="accent2">
                    <a:lumMod val="10000"/>
                  </a:schemeClr>
                </a:solidFill>
              </a:rPr>
              <a:t>platform</a:t>
            </a:r>
            <a:r>
              <a:rPr lang="de-DE" sz="4400" dirty="0">
                <a:solidFill>
                  <a:schemeClr val="accent2">
                    <a:lumMod val="10000"/>
                  </a:schemeClr>
                </a:solidFill>
              </a:rPr>
              <a:t> = </a:t>
            </a:r>
            <a:r>
              <a:rPr lang="de-DE" sz="4400" dirty="0" err="1">
                <a:solidFill>
                  <a:schemeClr val="accent2">
                    <a:lumMod val="10000"/>
                  </a:schemeClr>
                </a:solidFill>
              </a:rPr>
              <a:t>RandomNormal</a:t>
            </a:r>
            <a:r>
              <a:rPr lang="de-DE" sz="4400" dirty="0">
                <a:solidFill>
                  <a:schemeClr val="accent2">
                    <a:lumMod val="10000"/>
                  </a:schemeClr>
                </a:solidFill>
              </a:rPr>
              <a:t>(</a:t>
            </a:r>
            <a:r>
              <a:rPr lang="de-DE" sz="4400" dirty="0" err="1">
                <a:solidFill>
                  <a:schemeClr val="accent2">
                    <a:lumMod val="10000"/>
                  </a:schemeClr>
                </a:solidFill>
              </a:rPr>
              <a:t>center</a:t>
            </a:r>
            <a:r>
              <a:rPr lang="de-DE" sz="4400" dirty="0">
                <a:solidFill>
                  <a:schemeClr val="accent2">
                    <a:lumMod val="10000"/>
                  </a:schemeClr>
                </a:solidFill>
              </a:rPr>
              <a:t>, </a:t>
            </a:r>
            <a:r>
              <a:rPr lang="de-DE" sz="4400" dirty="0" err="1">
                <a:solidFill>
                  <a:schemeClr val="accent2">
                    <a:lumMod val="10000"/>
                  </a:schemeClr>
                </a:solidFill>
              </a:rPr>
              <a:t>width</a:t>
            </a:r>
            <a:r>
              <a:rPr lang="de-DE" sz="4400" dirty="0">
                <a:solidFill>
                  <a:schemeClr val="accent2">
                    <a:lumMod val="10000"/>
                  </a:schemeClr>
                </a:solidFill>
              </a:rPr>
              <a:t>/4, end1, end2)</a:t>
            </a: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pic>
        <p:nvPicPr>
          <p:cNvPr id="9" name="Grafik 8" descr="Ein Bild, das Computer, Spiel enthält.&#10;&#10;Automatisch generierte Beschreibung">
            <a:extLst>
              <a:ext uri="{FF2B5EF4-FFF2-40B4-BE49-F238E27FC236}">
                <a16:creationId xmlns:a16="http://schemas.microsoft.com/office/drawing/2014/main" id="{B518A0F3-DCCF-4C0E-8A70-633B9AF52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435" y="6497960"/>
            <a:ext cx="21093129" cy="5858726"/>
          </a:xfrm>
          <a:prstGeom prst="rect">
            <a:avLst/>
          </a:prstGeom>
        </p:spPr>
      </p:pic>
      <p:sp>
        <p:nvSpPr>
          <p:cNvPr id="10" name="Fußzeilenplatzhalter 1">
            <a:extLst>
              <a:ext uri="{FF2B5EF4-FFF2-40B4-BE49-F238E27FC236}">
                <a16:creationId xmlns:a16="http://schemas.microsoft.com/office/drawing/2014/main" id="{D2861284-A3F1-46B6-83C7-10025A23E2DA}"/>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2158156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7878782-368B-42A9-AAEC-CE4C61CEB01E}"/>
              </a:ext>
            </a:extLst>
          </p:cNvPr>
          <p:cNvSpPr>
            <a:spLocks noGrp="1"/>
          </p:cNvSpPr>
          <p:nvPr>
            <p:ph idx="12"/>
          </p:nvPr>
        </p:nvSpPr>
        <p:spPr/>
        <p:txBody>
          <a:bodyPr/>
          <a:lstStyle/>
          <a:p>
            <a:pPr marL="571500" indent="-571500">
              <a:buFont typeface="Arial" panose="020B0604020202020204" pitchFamily="34" charset="0"/>
              <a:buChar char="•"/>
            </a:pPr>
            <a:r>
              <a:rPr lang="de-DE" dirty="0"/>
              <a:t>y-position on </a:t>
            </a:r>
            <a:r>
              <a:rPr lang="de-DE" dirty="0" err="1"/>
              <a:t>platform</a:t>
            </a:r>
            <a:r>
              <a:rPr lang="de-DE" dirty="0"/>
              <a:t>/</a:t>
            </a:r>
            <a:r>
              <a:rPr lang="de-DE" dirty="0" err="1"/>
              <a:t>tracks</a:t>
            </a:r>
            <a:r>
              <a:rPr lang="de-DE" dirty="0"/>
              <a:t> = Uniform({0, … , </a:t>
            </a:r>
            <a:r>
              <a:rPr lang="de-DE" dirty="0" err="1"/>
              <a:t>platform_length</a:t>
            </a:r>
            <a:r>
              <a:rPr lang="de-DE" dirty="0"/>
              <a:t>})</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X-position on </a:t>
            </a:r>
            <a:r>
              <a:rPr lang="de-DE" dirty="0" err="1"/>
              <a:t>tracks</a:t>
            </a:r>
            <a:r>
              <a:rPr lang="de-DE" dirty="0"/>
              <a:t> = Uniform({0, …, </a:t>
            </a:r>
            <a:r>
              <a:rPr lang="de-DE" dirty="0" err="1"/>
              <a:t>platform_width</a:t>
            </a:r>
            <a:r>
              <a:rPr lang="de-DE" dirty="0"/>
              <a:t>})</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y-position and </a:t>
            </a:r>
            <a:r>
              <a:rPr lang="de-DE" dirty="0" err="1"/>
              <a:t>rotation</a:t>
            </a:r>
            <a:r>
              <a:rPr lang="de-DE" dirty="0"/>
              <a:t> </a:t>
            </a:r>
            <a:r>
              <a:rPr lang="de-DE" dirty="0" err="1"/>
              <a:t>for</a:t>
            </a:r>
            <a:r>
              <a:rPr lang="de-DE" dirty="0"/>
              <a:t> </a:t>
            </a:r>
            <a:r>
              <a:rPr lang="de-DE" dirty="0" err="1"/>
              <a:t>character</a:t>
            </a:r>
            <a:r>
              <a:rPr lang="de-DE" dirty="0"/>
              <a:t> on a </a:t>
            </a:r>
            <a:r>
              <a:rPr lang="de-DE" dirty="0" err="1"/>
              <a:t>seat</a:t>
            </a:r>
            <a:r>
              <a:rPr lang="de-DE" dirty="0"/>
              <a:t> </a:t>
            </a:r>
            <a:r>
              <a:rPr lang="de-DE" dirty="0" err="1"/>
              <a:t>is</a:t>
            </a:r>
            <a:r>
              <a:rPr lang="de-DE" dirty="0"/>
              <a:t> uniform </a:t>
            </a:r>
            <a:r>
              <a:rPr lang="de-DE" dirty="0" err="1"/>
              <a:t>distributed</a:t>
            </a:r>
            <a:r>
              <a:rPr lang="de-DE" dirty="0"/>
              <a:t> </a:t>
            </a:r>
            <a:r>
              <a:rPr lang="de-DE" dirty="0" err="1"/>
              <a:t>over</a:t>
            </a:r>
            <a:r>
              <a:rPr lang="de-DE" dirty="0"/>
              <a:t> all </a:t>
            </a:r>
            <a:r>
              <a:rPr lang="de-DE" dirty="0" err="1"/>
              <a:t>seats</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p:txBody>
      </p:sp>
      <p:sp>
        <p:nvSpPr>
          <p:cNvPr id="5" name="Foliennummernplatzhalter 4">
            <a:extLst>
              <a:ext uri="{FF2B5EF4-FFF2-40B4-BE49-F238E27FC236}">
                <a16:creationId xmlns:a16="http://schemas.microsoft.com/office/drawing/2014/main" id="{D5F06E6F-48CD-4014-95F6-960D131CEEEA}"/>
              </a:ext>
            </a:extLst>
          </p:cNvPr>
          <p:cNvSpPr>
            <a:spLocks noGrp="1"/>
          </p:cNvSpPr>
          <p:nvPr>
            <p:ph type="sldNum" sz="quarter" idx="10"/>
          </p:nvPr>
        </p:nvSpPr>
        <p:spPr/>
        <p:txBody>
          <a:bodyPr/>
          <a:lstStyle/>
          <a:p>
            <a:pPr>
              <a:defRPr/>
            </a:pPr>
            <a:fld id="{6D79B608-30BF-4780-AD74-2A39D90104E2}" type="slidenum">
              <a:rPr lang="de-DE" altLang="de-DE" smtClean="0"/>
              <a:pPr>
                <a:defRPr/>
              </a:pPr>
              <a:t>45</a:t>
            </a:fld>
            <a:endParaRPr lang="de-DE" altLang="de-DE" dirty="0"/>
          </a:p>
        </p:txBody>
      </p:sp>
      <p:sp>
        <p:nvSpPr>
          <p:cNvPr id="7" name="Titel 1">
            <a:extLst>
              <a:ext uri="{FF2B5EF4-FFF2-40B4-BE49-F238E27FC236}">
                <a16:creationId xmlns:a16="http://schemas.microsoft.com/office/drawing/2014/main" id="{5EB72CF7-9C13-4155-9C25-9F0696F8ED60}"/>
              </a:ext>
            </a:extLst>
          </p:cNvPr>
          <p:cNvSpPr txBox="1">
            <a:spLocks/>
          </p:cNvSpPr>
          <p:nvPr/>
        </p:nvSpPr>
        <p:spPr>
          <a:xfrm>
            <a:off x="310680"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Character Distribution</a:t>
            </a:r>
          </a:p>
        </p:txBody>
      </p:sp>
      <p:pic>
        <p:nvPicPr>
          <p:cNvPr id="8" name="Picture 6">
            <a:extLst>
              <a:ext uri="{FF2B5EF4-FFF2-40B4-BE49-F238E27FC236}">
                <a16:creationId xmlns:a16="http://schemas.microsoft.com/office/drawing/2014/main" id="{2B13D897-8CBF-4D6E-9CD0-92BB1E7C7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5680" y="11653284"/>
            <a:ext cx="1790533" cy="1165779"/>
          </a:xfrm>
          <a:prstGeom prst="rect">
            <a:avLst/>
          </a:prstGeom>
        </p:spPr>
      </p:pic>
      <p:sp>
        <p:nvSpPr>
          <p:cNvPr id="10" name="Fußzeilenplatzhalter 1">
            <a:extLst>
              <a:ext uri="{FF2B5EF4-FFF2-40B4-BE49-F238E27FC236}">
                <a16:creationId xmlns:a16="http://schemas.microsoft.com/office/drawing/2014/main" id="{74289DB0-D06A-446D-B921-C294C4B7F0D5}"/>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321596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7D0F1439-1F13-4DE9-BE07-E88F377C3812}"/>
              </a:ext>
            </a:extLst>
          </p:cNvPr>
          <p:cNvSpPr>
            <a:spLocks noGrp="1"/>
          </p:cNvSpPr>
          <p:nvPr>
            <p:ph type="sldNum" sz="quarter" idx="10"/>
          </p:nvPr>
        </p:nvSpPr>
        <p:spPr/>
        <p:txBody>
          <a:bodyPr/>
          <a:lstStyle/>
          <a:p>
            <a:pPr>
              <a:defRPr/>
            </a:pPr>
            <a:fld id="{6D79B608-30BF-4780-AD74-2A39D90104E2}" type="slidenum">
              <a:rPr lang="de-DE" altLang="de-DE" smtClean="0"/>
              <a:pPr>
                <a:defRPr/>
              </a:pPr>
              <a:t>46</a:t>
            </a:fld>
            <a:endParaRPr lang="de-DE" altLang="de-DE" dirty="0"/>
          </a:p>
        </p:txBody>
      </p:sp>
      <p:sp>
        <p:nvSpPr>
          <p:cNvPr id="6" name="Titel 1">
            <a:extLst>
              <a:ext uri="{FF2B5EF4-FFF2-40B4-BE49-F238E27FC236}">
                <a16:creationId xmlns:a16="http://schemas.microsoft.com/office/drawing/2014/main" id="{2A17116B-CA45-4532-902E-0C7483D74067}"/>
              </a:ext>
            </a:extLst>
          </p:cNvPr>
          <p:cNvSpPr txBox="1">
            <a:spLocks/>
          </p:cNvSpPr>
          <p:nvPr/>
        </p:nvSpPr>
        <p:spPr>
          <a:xfrm>
            <a:off x="310680"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Subway Station Segmentation</a:t>
            </a:r>
          </a:p>
        </p:txBody>
      </p:sp>
      <p:pic>
        <p:nvPicPr>
          <p:cNvPr id="8" name="Grafik 7">
            <a:extLst>
              <a:ext uri="{FF2B5EF4-FFF2-40B4-BE49-F238E27FC236}">
                <a16:creationId xmlns:a16="http://schemas.microsoft.com/office/drawing/2014/main" id="{EC73459A-1507-48D0-8354-8914C2D79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884" y="6925435"/>
            <a:ext cx="19288870" cy="5410904"/>
          </a:xfrm>
          <a:prstGeom prst="rect">
            <a:avLst/>
          </a:prstGeom>
        </p:spPr>
      </p:pic>
      <p:sp>
        <p:nvSpPr>
          <p:cNvPr id="9" name="Inhaltsplatzhalter 2">
            <a:extLst>
              <a:ext uri="{FF2B5EF4-FFF2-40B4-BE49-F238E27FC236}">
                <a16:creationId xmlns:a16="http://schemas.microsoft.com/office/drawing/2014/main" id="{F5548596-C0AB-42D5-8689-E6EEE22370AA}"/>
              </a:ext>
            </a:extLst>
          </p:cNvPr>
          <p:cNvSpPr>
            <a:spLocks noGrp="1"/>
          </p:cNvSpPr>
          <p:nvPr>
            <p:ph idx="12"/>
          </p:nvPr>
        </p:nvSpPr>
        <p:spPr>
          <a:xfrm>
            <a:off x="1894856" y="2970213"/>
            <a:ext cx="20356141" cy="9848850"/>
          </a:xfrm>
        </p:spPr>
        <p:txBody>
          <a:bodyPr/>
          <a:lstStyle/>
          <a:p>
            <a:pPr marL="571500" indent="-571500">
              <a:buFont typeface="Arial" panose="020B0604020202020204" pitchFamily="34" charset="0"/>
              <a:buChar char="•"/>
            </a:pPr>
            <a:r>
              <a:rPr lang="en-US" altLang="de-DE" dirty="0"/>
              <a:t>white – background</a:t>
            </a:r>
          </a:p>
          <a:p>
            <a:pPr marL="571500" indent="-571500">
              <a:buFont typeface="Arial" panose="020B0604020202020204" pitchFamily="34" charset="0"/>
              <a:buChar char="•"/>
            </a:pPr>
            <a:r>
              <a:rPr lang="en-US" altLang="de-DE" dirty="0"/>
              <a:t>black - security line</a:t>
            </a:r>
          </a:p>
          <a:p>
            <a:pPr marL="571500" indent="-571500">
              <a:buFont typeface="Arial" panose="020B0604020202020204" pitchFamily="34" charset="0"/>
              <a:buChar char="•"/>
            </a:pPr>
            <a:r>
              <a:rPr lang="en-US" altLang="de-DE" dirty="0"/>
              <a:t>green - character in save area</a:t>
            </a:r>
          </a:p>
          <a:p>
            <a:pPr marL="571500" indent="-571500">
              <a:buFont typeface="Arial" panose="020B0604020202020204" pitchFamily="34" charset="0"/>
              <a:buChar char="•"/>
            </a:pPr>
            <a:r>
              <a:rPr lang="en-US" altLang="de-DE" dirty="0"/>
              <a:t>yellow - character near the dangerous area </a:t>
            </a:r>
          </a:p>
          <a:p>
            <a:pPr marL="571500" indent="-571500">
              <a:buFont typeface="Arial" panose="020B0604020202020204" pitchFamily="34" charset="0"/>
              <a:buChar char="•"/>
            </a:pPr>
            <a:r>
              <a:rPr lang="en-US" altLang="de-DE" dirty="0"/>
              <a:t>red - character in the dangerous area</a:t>
            </a:r>
            <a:endParaRPr lang="de-DE" dirty="0"/>
          </a:p>
          <a:p>
            <a:pPr marL="571500" indent="-571500">
              <a:buFont typeface="Arial" panose="020B0604020202020204" pitchFamily="34" charset="0"/>
              <a:buChar char="•"/>
            </a:pPr>
            <a:endParaRPr lang="de-DE" dirty="0"/>
          </a:p>
        </p:txBody>
      </p:sp>
      <p:sp>
        <p:nvSpPr>
          <p:cNvPr id="10" name="Textfeld 9">
            <a:extLst>
              <a:ext uri="{FF2B5EF4-FFF2-40B4-BE49-F238E27FC236}">
                <a16:creationId xmlns:a16="http://schemas.microsoft.com/office/drawing/2014/main" id="{9F41898D-1C0F-4DB8-8126-AA1ECDBC9D00}"/>
              </a:ext>
            </a:extLst>
          </p:cNvPr>
          <p:cNvSpPr txBox="1"/>
          <p:nvPr/>
        </p:nvSpPr>
        <p:spPr>
          <a:xfrm>
            <a:off x="469028" y="1961456"/>
            <a:ext cx="18995780" cy="2123658"/>
          </a:xfrm>
          <a:prstGeom prst="rect">
            <a:avLst/>
          </a:prstGeom>
          <a:noFill/>
        </p:spPr>
        <p:txBody>
          <a:bodyPr wrap="square" rtlCol="0">
            <a:spAutoFit/>
          </a:bodyPr>
          <a:lstStyle/>
          <a:p>
            <a:r>
              <a:rPr lang="de-DE" sz="4400" dirty="0" err="1">
                <a:solidFill>
                  <a:schemeClr val="accent2">
                    <a:lumMod val="10000"/>
                  </a:schemeClr>
                </a:solidFill>
              </a:rPr>
              <a:t>Classify</a:t>
            </a:r>
            <a:r>
              <a:rPr lang="de-DE" sz="4400" dirty="0">
                <a:solidFill>
                  <a:schemeClr val="accent2">
                    <a:lumMod val="10000"/>
                  </a:schemeClr>
                </a:solidFill>
              </a:rPr>
              <a:t> </a:t>
            </a:r>
            <a:r>
              <a:rPr lang="de-DE" sz="4400" dirty="0" err="1">
                <a:solidFill>
                  <a:schemeClr val="accent2">
                    <a:lumMod val="10000"/>
                  </a:schemeClr>
                </a:solidFill>
              </a:rPr>
              <a:t>each</a:t>
            </a:r>
            <a:r>
              <a:rPr lang="de-DE" sz="4400" dirty="0">
                <a:solidFill>
                  <a:schemeClr val="accent2">
                    <a:lumMod val="10000"/>
                  </a:schemeClr>
                </a:solidFill>
              </a:rPr>
              <a:t> </a:t>
            </a:r>
            <a:r>
              <a:rPr lang="de-DE" sz="4400" dirty="0" err="1">
                <a:solidFill>
                  <a:schemeClr val="accent2">
                    <a:lumMod val="10000"/>
                  </a:schemeClr>
                </a:solidFill>
              </a:rPr>
              <a:t>pixel</a:t>
            </a:r>
            <a:r>
              <a:rPr lang="de-DE" sz="4400" dirty="0">
                <a:solidFill>
                  <a:schemeClr val="accent2">
                    <a:lumMod val="10000"/>
                  </a:schemeClr>
                </a:solidFill>
              </a:rPr>
              <a:t> </a:t>
            </a:r>
            <a:r>
              <a:rPr lang="de-DE" sz="4400" dirty="0" err="1">
                <a:solidFill>
                  <a:schemeClr val="accent2">
                    <a:lumMod val="10000"/>
                  </a:schemeClr>
                </a:solidFill>
              </a:rPr>
              <a:t>of</a:t>
            </a:r>
            <a:r>
              <a:rPr lang="de-DE" sz="4400" dirty="0">
                <a:solidFill>
                  <a:schemeClr val="accent2">
                    <a:lumMod val="10000"/>
                  </a:schemeClr>
                </a:solidFill>
              </a:rPr>
              <a:t> an </a:t>
            </a:r>
            <a:r>
              <a:rPr lang="de-DE" sz="4400" dirty="0" err="1">
                <a:solidFill>
                  <a:schemeClr val="accent2">
                    <a:lumMod val="10000"/>
                  </a:schemeClr>
                </a:solidFill>
              </a:rPr>
              <a:t>image</a:t>
            </a:r>
            <a:r>
              <a:rPr lang="de-DE" sz="4400" dirty="0">
                <a:solidFill>
                  <a:schemeClr val="accent2">
                    <a:lumMod val="10000"/>
                  </a:schemeClr>
                </a:solidFill>
              </a:rPr>
              <a:t> </a:t>
            </a:r>
            <a:r>
              <a:rPr lang="de-DE" sz="4400" dirty="0" err="1">
                <a:solidFill>
                  <a:schemeClr val="accent2">
                    <a:lumMod val="10000"/>
                  </a:schemeClr>
                </a:solidFill>
              </a:rPr>
              <a:t>to</a:t>
            </a:r>
            <a:r>
              <a:rPr lang="de-DE" sz="4400" dirty="0">
                <a:solidFill>
                  <a:schemeClr val="accent2">
                    <a:lumMod val="10000"/>
                  </a:schemeClr>
                </a:solidFill>
              </a:rPr>
              <a:t> </a:t>
            </a:r>
            <a:r>
              <a:rPr lang="de-DE" sz="4400" dirty="0" err="1">
                <a:solidFill>
                  <a:schemeClr val="accent2">
                    <a:lumMod val="10000"/>
                  </a:schemeClr>
                </a:solidFill>
              </a:rPr>
              <a:t>one</a:t>
            </a:r>
            <a:r>
              <a:rPr lang="de-DE" sz="4400" dirty="0">
                <a:solidFill>
                  <a:schemeClr val="accent2">
                    <a:lumMod val="10000"/>
                  </a:schemeClr>
                </a:solidFill>
              </a:rPr>
              <a:t> </a:t>
            </a:r>
            <a:r>
              <a:rPr lang="de-DE" sz="4400" dirty="0" err="1">
                <a:solidFill>
                  <a:schemeClr val="accent2">
                    <a:lumMod val="10000"/>
                  </a:schemeClr>
                </a:solidFill>
              </a:rPr>
              <a:t>of</a:t>
            </a:r>
            <a:r>
              <a:rPr lang="de-DE" sz="4400" dirty="0">
                <a:solidFill>
                  <a:schemeClr val="accent2">
                    <a:lumMod val="10000"/>
                  </a:schemeClr>
                </a:solidFill>
              </a:rPr>
              <a:t> </a:t>
            </a:r>
            <a:r>
              <a:rPr lang="de-DE" sz="4400" dirty="0" err="1">
                <a:solidFill>
                  <a:schemeClr val="accent2">
                    <a:lumMod val="10000"/>
                  </a:schemeClr>
                </a:solidFill>
              </a:rPr>
              <a:t>the</a:t>
            </a:r>
            <a:r>
              <a:rPr lang="de-DE" sz="4400" dirty="0">
                <a:solidFill>
                  <a:schemeClr val="accent2">
                    <a:lumMod val="10000"/>
                  </a:schemeClr>
                </a:solidFill>
              </a:rPr>
              <a:t> 5 </a:t>
            </a:r>
            <a:r>
              <a:rPr lang="de-DE" sz="4400" dirty="0" err="1">
                <a:solidFill>
                  <a:schemeClr val="accent2">
                    <a:lumMod val="10000"/>
                  </a:schemeClr>
                </a:solidFill>
              </a:rPr>
              <a:t>classes</a:t>
            </a:r>
            <a:endParaRPr lang="de-DE" sz="4400" dirty="0">
              <a:solidFill>
                <a:schemeClr val="accent2">
                  <a:lumMod val="10000"/>
                </a:schemeClr>
              </a:solidFill>
            </a:endParaRP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pic>
        <p:nvPicPr>
          <p:cNvPr id="12" name="Picture 14">
            <a:extLst>
              <a:ext uri="{FF2B5EF4-FFF2-40B4-BE49-F238E27FC236}">
                <a16:creationId xmlns:a16="http://schemas.microsoft.com/office/drawing/2014/main" id="{E27C1973-63EB-49A1-94F8-4DA82F31CF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49185" y="11454084"/>
            <a:ext cx="1636487" cy="1564177"/>
          </a:xfrm>
          <a:prstGeom prst="rect">
            <a:avLst/>
          </a:prstGeom>
        </p:spPr>
      </p:pic>
      <p:sp>
        <p:nvSpPr>
          <p:cNvPr id="13" name="Fußzeilenplatzhalter 1">
            <a:extLst>
              <a:ext uri="{FF2B5EF4-FFF2-40B4-BE49-F238E27FC236}">
                <a16:creationId xmlns:a16="http://schemas.microsoft.com/office/drawing/2014/main" id="{ABB74DD7-6573-48D4-A520-98B0F19059B8}"/>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328156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3980C06C-1D7E-48F5-AF00-045571CC1AAF}"/>
              </a:ext>
            </a:extLst>
          </p:cNvPr>
          <p:cNvSpPr>
            <a:spLocks noGrp="1"/>
          </p:cNvSpPr>
          <p:nvPr>
            <p:ph type="sldNum" sz="quarter" idx="10"/>
          </p:nvPr>
        </p:nvSpPr>
        <p:spPr/>
        <p:txBody>
          <a:bodyPr/>
          <a:lstStyle/>
          <a:p>
            <a:pPr>
              <a:defRPr/>
            </a:pPr>
            <a:fld id="{6D79B608-30BF-4780-AD74-2A39D90104E2}" type="slidenum">
              <a:rPr lang="de-DE" altLang="de-DE" smtClean="0"/>
              <a:pPr>
                <a:defRPr/>
              </a:pPr>
              <a:t>47</a:t>
            </a:fld>
            <a:endParaRPr lang="de-DE" altLang="de-DE" dirty="0"/>
          </a:p>
        </p:txBody>
      </p:sp>
      <p:sp>
        <p:nvSpPr>
          <p:cNvPr id="7" name="Titel 1">
            <a:extLst>
              <a:ext uri="{FF2B5EF4-FFF2-40B4-BE49-F238E27FC236}">
                <a16:creationId xmlns:a16="http://schemas.microsoft.com/office/drawing/2014/main" id="{1079BF35-0111-4BEF-BDF7-E344E99929D4}"/>
              </a:ext>
            </a:extLst>
          </p:cNvPr>
          <p:cNvSpPr txBox="1">
            <a:spLocks/>
          </p:cNvSpPr>
          <p:nvPr/>
        </p:nvSpPr>
        <p:spPr>
          <a:xfrm>
            <a:off x="310680"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Subway Station Segmentation </a:t>
            </a:r>
          </a:p>
        </p:txBody>
      </p:sp>
      <p:sp>
        <p:nvSpPr>
          <p:cNvPr id="8" name="Textfeld 7">
            <a:extLst>
              <a:ext uri="{FF2B5EF4-FFF2-40B4-BE49-F238E27FC236}">
                <a16:creationId xmlns:a16="http://schemas.microsoft.com/office/drawing/2014/main" id="{DF564ECA-3A1E-4419-8DE2-AD58FDC8CF87}"/>
              </a:ext>
            </a:extLst>
          </p:cNvPr>
          <p:cNvSpPr txBox="1"/>
          <p:nvPr/>
        </p:nvSpPr>
        <p:spPr>
          <a:xfrm>
            <a:off x="454696" y="1758818"/>
            <a:ext cx="18995780" cy="2123658"/>
          </a:xfrm>
          <a:prstGeom prst="rect">
            <a:avLst/>
          </a:prstGeom>
          <a:noFill/>
        </p:spPr>
        <p:txBody>
          <a:bodyPr wrap="square" rtlCol="0">
            <a:spAutoFit/>
          </a:bodyPr>
          <a:lstStyle/>
          <a:p>
            <a:r>
              <a:rPr lang="de-DE" sz="4400" dirty="0">
                <a:solidFill>
                  <a:schemeClr val="accent2">
                    <a:lumMod val="10000"/>
                  </a:schemeClr>
                </a:solidFill>
              </a:rPr>
              <a:t>Network Architecture</a:t>
            </a: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pic>
        <p:nvPicPr>
          <p:cNvPr id="10" name="Grafik 9" descr="Ein Bild, das Messer enthält.&#10;&#10;Automatisch generierte Beschreibung">
            <a:extLst>
              <a:ext uri="{FF2B5EF4-FFF2-40B4-BE49-F238E27FC236}">
                <a16:creationId xmlns:a16="http://schemas.microsoft.com/office/drawing/2014/main" id="{DF149C4A-CB7E-4A37-A2D1-EB2EDD556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554" y="2810115"/>
            <a:ext cx="13656910" cy="396385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A312D1B8-E3F1-4D02-B7B0-4A3839F78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295" y="7934308"/>
            <a:ext cx="12129429" cy="4980200"/>
          </a:xfrm>
          <a:prstGeom prst="rect">
            <a:avLst/>
          </a:prstGeom>
        </p:spPr>
      </p:pic>
      <p:pic>
        <p:nvPicPr>
          <p:cNvPr id="9" name="Picture 14">
            <a:extLst>
              <a:ext uri="{FF2B5EF4-FFF2-40B4-BE49-F238E27FC236}">
                <a16:creationId xmlns:a16="http://schemas.microsoft.com/office/drawing/2014/main" id="{88B7B7A8-D95F-4B6E-B608-12BE730319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49185" y="11454084"/>
            <a:ext cx="1636487" cy="1564177"/>
          </a:xfrm>
          <a:prstGeom prst="rect">
            <a:avLst/>
          </a:prstGeom>
        </p:spPr>
      </p:pic>
      <p:sp>
        <p:nvSpPr>
          <p:cNvPr id="11" name="Fußzeilenplatzhalter 1">
            <a:extLst>
              <a:ext uri="{FF2B5EF4-FFF2-40B4-BE49-F238E27FC236}">
                <a16:creationId xmlns:a16="http://schemas.microsoft.com/office/drawing/2014/main" id="{E4DF6D25-9F70-43CC-9A63-6DD561D7AE4A}"/>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4497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170D5EBF-DDC5-4C6A-B066-7595B2EA34AF}"/>
              </a:ext>
            </a:extLst>
          </p:cNvPr>
          <p:cNvSpPr>
            <a:spLocks noGrp="1"/>
          </p:cNvSpPr>
          <p:nvPr>
            <p:ph type="sldNum" sz="quarter" idx="10"/>
          </p:nvPr>
        </p:nvSpPr>
        <p:spPr/>
        <p:txBody>
          <a:bodyPr/>
          <a:lstStyle/>
          <a:p>
            <a:pPr>
              <a:defRPr/>
            </a:pPr>
            <a:fld id="{6D79B608-30BF-4780-AD74-2A39D90104E2}" type="slidenum">
              <a:rPr lang="de-DE" altLang="de-DE" smtClean="0"/>
              <a:pPr>
                <a:defRPr/>
              </a:pPr>
              <a:t>48</a:t>
            </a:fld>
            <a:endParaRPr lang="de-DE" altLang="de-DE" dirty="0"/>
          </a:p>
        </p:txBody>
      </p:sp>
      <p:sp>
        <p:nvSpPr>
          <p:cNvPr id="6" name="Titel 1">
            <a:extLst>
              <a:ext uri="{FF2B5EF4-FFF2-40B4-BE49-F238E27FC236}">
                <a16:creationId xmlns:a16="http://schemas.microsoft.com/office/drawing/2014/main" id="{B5EFB08A-D1B2-441B-82E0-2969B1F885BF}"/>
              </a:ext>
            </a:extLst>
          </p:cNvPr>
          <p:cNvSpPr txBox="1">
            <a:spLocks/>
          </p:cNvSpPr>
          <p:nvPr/>
        </p:nvSpPr>
        <p:spPr>
          <a:xfrm>
            <a:off x="310680"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Subway Station Segmentation</a:t>
            </a:r>
          </a:p>
        </p:txBody>
      </p:sp>
      <p:sp>
        <p:nvSpPr>
          <p:cNvPr id="7" name="Textfeld 6">
            <a:extLst>
              <a:ext uri="{FF2B5EF4-FFF2-40B4-BE49-F238E27FC236}">
                <a16:creationId xmlns:a16="http://schemas.microsoft.com/office/drawing/2014/main" id="{BE4B2B7F-04EB-4A79-83B8-D33CC4DA8197}"/>
              </a:ext>
            </a:extLst>
          </p:cNvPr>
          <p:cNvSpPr txBox="1"/>
          <p:nvPr/>
        </p:nvSpPr>
        <p:spPr>
          <a:xfrm>
            <a:off x="469028" y="1961456"/>
            <a:ext cx="18995780" cy="2123658"/>
          </a:xfrm>
          <a:prstGeom prst="rect">
            <a:avLst/>
          </a:prstGeom>
          <a:noFill/>
        </p:spPr>
        <p:txBody>
          <a:bodyPr wrap="square" rtlCol="0">
            <a:spAutoFit/>
          </a:bodyPr>
          <a:lstStyle/>
          <a:p>
            <a:r>
              <a:rPr lang="de-DE" sz="4400" dirty="0">
                <a:solidFill>
                  <a:schemeClr val="accent2">
                    <a:lumMod val="10000"/>
                  </a:schemeClr>
                </a:solidFill>
              </a:rPr>
              <a:t>Loss </a:t>
            </a:r>
            <a:r>
              <a:rPr lang="de-DE" sz="4400" dirty="0" err="1">
                <a:solidFill>
                  <a:schemeClr val="accent2">
                    <a:lumMod val="10000"/>
                  </a:schemeClr>
                </a:solidFill>
              </a:rPr>
              <a:t>Function</a:t>
            </a:r>
            <a:r>
              <a:rPr lang="de-DE" sz="4400" dirty="0">
                <a:solidFill>
                  <a:schemeClr val="accent2">
                    <a:lumMod val="10000"/>
                  </a:schemeClr>
                </a:solidFill>
              </a:rPr>
              <a:t>: </a:t>
            </a:r>
            <a:r>
              <a:rPr lang="de-DE" sz="4400" dirty="0" err="1">
                <a:solidFill>
                  <a:schemeClr val="accent2">
                    <a:lumMod val="10000"/>
                  </a:schemeClr>
                </a:solidFill>
              </a:rPr>
              <a:t>Categorical</a:t>
            </a:r>
            <a:r>
              <a:rPr lang="de-DE" sz="4400" dirty="0">
                <a:solidFill>
                  <a:schemeClr val="accent2">
                    <a:lumMod val="10000"/>
                  </a:schemeClr>
                </a:solidFill>
              </a:rPr>
              <a:t> </a:t>
            </a:r>
            <a:r>
              <a:rPr lang="de-DE" sz="4400" dirty="0" err="1">
                <a:solidFill>
                  <a:schemeClr val="accent2">
                    <a:lumMod val="10000"/>
                  </a:schemeClr>
                </a:solidFill>
              </a:rPr>
              <a:t>Weighted</a:t>
            </a:r>
            <a:r>
              <a:rPr lang="de-DE" sz="4400" dirty="0">
                <a:solidFill>
                  <a:schemeClr val="accent2">
                    <a:lumMod val="10000"/>
                  </a:schemeClr>
                </a:solidFill>
              </a:rPr>
              <a:t> Cross Entropie Loss </a:t>
            </a: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pic>
        <p:nvPicPr>
          <p:cNvPr id="9" name="Grafik 8" descr="Ein Bild, das Vogel enthält.&#10;&#10;Automatisch generierte Beschreibung">
            <a:extLst>
              <a:ext uri="{FF2B5EF4-FFF2-40B4-BE49-F238E27FC236}">
                <a16:creationId xmlns:a16="http://schemas.microsoft.com/office/drawing/2014/main" id="{AD4F8B93-E635-45C4-B9F0-DFDDBA10B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422" y="3023285"/>
            <a:ext cx="15628553" cy="5344282"/>
          </a:xfrm>
          <a:prstGeom prst="rect">
            <a:avLst/>
          </a:prstGeom>
        </p:spPr>
      </p:pic>
      <p:sp>
        <p:nvSpPr>
          <p:cNvPr id="11" name="Inhaltsplatzhalter 2">
            <a:extLst>
              <a:ext uri="{FF2B5EF4-FFF2-40B4-BE49-F238E27FC236}">
                <a16:creationId xmlns:a16="http://schemas.microsoft.com/office/drawing/2014/main" id="{F5CF07D3-FCB2-4A9C-8EB7-E19F4F161790}"/>
              </a:ext>
            </a:extLst>
          </p:cNvPr>
          <p:cNvSpPr>
            <a:spLocks noGrp="1"/>
          </p:cNvSpPr>
          <p:nvPr>
            <p:ph idx="12"/>
          </p:nvPr>
        </p:nvSpPr>
        <p:spPr>
          <a:xfrm>
            <a:off x="2152641" y="9234264"/>
            <a:ext cx="20356141" cy="9848850"/>
          </a:xfrm>
        </p:spPr>
        <p:txBody>
          <a:bodyPr/>
          <a:lstStyle/>
          <a:p>
            <a:pPr marL="571500" indent="-571500">
              <a:buFont typeface="Arial" panose="020B0604020202020204" pitchFamily="34" charset="0"/>
              <a:buChar char="•"/>
            </a:pPr>
            <a:r>
              <a:rPr lang="en-US" altLang="de-DE" dirty="0"/>
              <a:t>Classes = {white, black, green, red, yellow}</a:t>
            </a:r>
          </a:p>
          <a:p>
            <a:pPr marL="571500" indent="-571500">
              <a:buFont typeface="Arial" panose="020B0604020202020204" pitchFamily="34" charset="0"/>
              <a:buChar char="•"/>
            </a:pPr>
            <a:r>
              <a:rPr lang="en-US" altLang="de-DE" dirty="0"/>
              <a:t>Class </a:t>
            </a:r>
            <a:r>
              <a:rPr lang="de-DE" altLang="de-DE" dirty="0"/>
              <a:t>∈ Classes </a:t>
            </a:r>
            <a:r>
              <a:rPr lang="de-DE" altLang="de-DE" dirty="0" err="1"/>
              <a:t>is</a:t>
            </a:r>
            <a:r>
              <a:rPr lang="de-DE" altLang="de-DE" dirty="0"/>
              <a:t> </a:t>
            </a:r>
            <a:r>
              <a:rPr lang="de-DE" altLang="de-DE" dirty="0" err="1"/>
              <a:t>the</a:t>
            </a:r>
            <a:r>
              <a:rPr lang="de-DE" altLang="de-DE" dirty="0"/>
              <a:t> </a:t>
            </a:r>
            <a:r>
              <a:rPr lang="de-DE" altLang="de-DE" dirty="0" err="1"/>
              <a:t>correct</a:t>
            </a:r>
            <a:r>
              <a:rPr lang="de-DE" altLang="de-DE" dirty="0"/>
              <a:t> </a:t>
            </a:r>
            <a:r>
              <a:rPr lang="de-DE" altLang="de-DE" dirty="0" err="1"/>
              <a:t>class</a:t>
            </a:r>
            <a:r>
              <a:rPr lang="de-DE" altLang="de-DE" dirty="0"/>
              <a:t> </a:t>
            </a:r>
            <a:r>
              <a:rPr lang="de-DE" altLang="de-DE" dirty="0" err="1"/>
              <a:t>for</a:t>
            </a:r>
            <a:r>
              <a:rPr lang="de-DE" altLang="de-DE" dirty="0"/>
              <a:t> x</a:t>
            </a:r>
            <a:endParaRPr lang="en-US" altLang="de-DE" dirty="0"/>
          </a:p>
        </p:txBody>
      </p:sp>
      <p:pic>
        <p:nvPicPr>
          <p:cNvPr id="8" name="Picture 14">
            <a:extLst>
              <a:ext uri="{FF2B5EF4-FFF2-40B4-BE49-F238E27FC236}">
                <a16:creationId xmlns:a16="http://schemas.microsoft.com/office/drawing/2014/main" id="{CC46D6CC-F0FB-4E85-9071-837ABB3F61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49185" y="11454084"/>
            <a:ext cx="1636487" cy="1564177"/>
          </a:xfrm>
          <a:prstGeom prst="rect">
            <a:avLst/>
          </a:prstGeom>
        </p:spPr>
      </p:pic>
      <p:sp>
        <p:nvSpPr>
          <p:cNvPr id="10" name="Fußzeilenplatzhalter 1">
            <a:extLst>
              <a:ext uri="{FF2B5EF4-FFF2-40B4-BE49-F238E27FC236}">
                <a16:creationId xmlns:a16="http://schemas.microsoft.com/office/drawing/2014/main" id="{CD8C17FE-68E0-4974-89FD-CF8372E4E440}"/>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323284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0A28EDD-831F-483C-807A-A659B435B096}"/>
              </a:ext>
            </a:extLst>
          </p:cNvPr>
          <p:cNvSpPr>
            <a:spLocks noGrp="1"/>
          </p:cNvSpPr>
          <p:nvPr>
            <p:ph type="sldNum" sz="quarter" idx="10"/>
          </p:nvPr>
        </p:nvSpPr>
        <p:spPr/>
        <p:txBody>
          <a:bodyPr/>
          <a:lstStyle/>
          <a:p>
            <a:pPr>
              <a:defRPr/>
            </a:pPr>
            <a:fld id="{6D79B608-30BF-4780-AD74-2A39D90104E2}" type="slidenum">
              <a:rPr lang="de-DE" altLang="de-DE" smtClean="0"/>
              <a:pPr>
                <a:defRPr/>
              </a:pPr>
              <a:t>49</a:t>
            </a:fld>
            <a:endParaRPr lang="de-DE" altLang="de-DE" dirty="0"/>
          </a:p>
        </p:txBody>
      </p:sp>
      <p:sp>
        <p:nvSpPr>
          <p:cNvPr id="6" name="Titel 1">
            <a:extLst>
              <a:ext uri="{FF2B5EF4-FFF2-40B4-BE49-F238E27FC236}">
                <a16:creationId xmlns:a16="http://schemas.microsoft.com/office/drawing/2014/main" id="{241FFC82-538C-4DD3-95A3-A898F0BFBDF8}"/>
              </a:ext>
            </a:extLst>
          </p:cNvPr>
          <p:cNvSpPr txBox="1">
            <a:spLocks/>
          </p:cNvSpPr>
          <p:nvPr/>
        </p:nvSpPr>
        <p:spPr>
          <a:xfrm>
            <a:off x="310680"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Subway Station Segmentation</a:t>
            </a:r>
          </a:p>
        </p:txBody>
      </p:sp>
      <p:pic>
        <p:nvPicPr>
          <p:cNvPr id="10" name="Grafik 9" descr="Ein Bild, das Messer enthält.&#10;&#10;Automatisch generierte Beschreibung">
            <a:extLst>
              <a:ext uri="{FF2B5EF4-FFF2-40B4-BE49-F238E27FC236}">
                <a16:creationId xmlns:a16="http://schemas.microsoft.com/office/drawing/2014/main" id="{E1284DAA-4942-4044-A08D-563F66495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016" y="3545632"/>
            <a:ext cx="10153128" cy="2495127"/>
          </a:xfrm>
          <a:prstGeom prst="rect">
            <a:avLst/>
          </a:prstGeom>
        </p:spPr>
      </p:pic>
      <p:sp>
        <p:nvSpPr>
          <p:cNvPr id="11" name="Textfeld 10">
            <a:extLst>
              <a:ext uri="{FF2B5EF4-FFF2-40B4-BE49-F238E27FC236}">
                <a16:creationId xmlns:a16="http://schemas.microsoft.com/office/drawing/2014/main" id="{8B46E2F6-ADB2-474E-8A6A-8CBBFEFC3625}"/>
              </a:ext>
            </a:extLst>
          </p:cNvPr>
          <p:cNvSpPr txBox="1"/>
          <p:nvPr/>
        </p:nvSpPr>
        <p:spPr>
          <a:xfrm>
            <a:off x="469028" y="1961456"/>
            <a:ext cx="18995780" cy="2123658"/>
          </a:xfrm>
          <a:prstGeom prst="rect">
            <a:avLst/>
          </a:prstGeom>
          <a:noFill/>
        </p:spPr>
        <p:txBody>
          <a:bodyPr wrap="square" rtlCol="0">
            <a:spAutoFit/>
          </a:bodyPr>
          <a:lstStyle/>
          <a:p>
            <a:r>
              <a:rPr lang="de-DE" sz="4400" dirty="0">
                <a:solidFill>
                  <a:schemeClr val="accent2">
                    <a:lumMod val="10000"/>
                  </a:schemeClr>
                </a:solidFill>
              </a:rPr>
              <a:t>Loss </a:t>
            </a:r>
            <a:r>
              <a:rPr lang="de-DE" sz="4400" dirty="0" err="1">
                <a:solidFill>
                  <a:schemeClr val="accent2">
                    <a:lumMod val="10000"/>
                  </a:schemeClr>
                </a:solidFill>
              </a:rPr>
              <a:t>Function</a:t>
            </a:r>
            <a:r>
              <a:rPr lang="de-DE" sz="4400" dirty="0">
                <a:solidFill>
                  <a:schemeClr val="accent2">
                    <a:lumMod val="10000"/>
                  </a:schemeClr>
                </a:solidFill>
              </a:rPr>
              <a:t>: </a:t>
            </a:r>
            <a:r>
              <a:rPr lang="de-DE" sz="4400" dirty="0" err="1">
                <a:solidFill>
                  <a:schemeClr val="accent2">
                    <a:lumMod val="10000"/>
                  </a:schemeClr>
                </a:solidFill>
              </a:rPr>
              <a:t>Weights</a:t>
            </a:r>
            <a:r>
              <a:rPr lang="de-DE" sz="4400" dirty="0">
                <a:solidFill>
                  <a:schemeClr val="accent2">
                    <a:lumMod val="10000"/>
                  </a:schemeClr>
                </a:solidFill>
              </a:rPr>
              <a:t> </a:t>
            </a: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sp>
        <p:nvSpPr>
          <p:cNvPr id="12" name="Inhaltsplatzhalter 2">
            <a:extLst>
              <a:ext uri="{FF2B5EF4-FFF2-40B4-BE49-F238E27FC236}">
                <a16:creationId xmlns:a16="http://schemas.microsoft.com/office/drawing/2014/main" id="{44A1B550-68C1-49CE-9C93-DF9AB741784B}"/>
              </a:ext>
            </a:extLst>
          </p:cNvPr>
          <p:cNvSpPr>
            <a:spLocks noGrp="1"/>
          </p:cNvSpPr>
          <p:nvPr>
            <p:ph idx="12"/>
          </p:nvPr>
        </p:nvSpPr>
        <p:spPr>
          <a:xfrm>
            <a:off x="2758952" y="6858000"/>
            <a:ext cx="20356141" cy="9848850"/>
          </a:xfrm>
        </p:spPr>
        <p:txBody>
          <a:bodyPr/>
          <a:lstStyle/>
          <a:p>
            <a:pPr marL="571500" indent="-571500">
              <a:buFont typeface="Arial" panose="020B0604020202020204" pitchFamily="34" charset="0"/>
              <a:buChar char="•"/>
            </a:pPr>
            <a:r>
              <a:rPr lang="de-DE" altLang="de-DE" dirty="0"/>
              <a:t>pixel(</a:t>
            </a:r>
            <a:r>
              <a:rPr lang="de-DE" altLang="de-DE" i="1" dirty="0"/>
              <a:t>class</a:t>
            </a:r>
            <a:r>
              <a:rPr lang="de-DE" altLang="de-DE" dirty="0"/>
              <a:t>) = |{p ∈ </a:t>
            </a:r>
            <a:r>
              <a:rPr lang="de-DE" altLang="de-DE" dirty="0" err="1"/>
              <a:t>img</a:t>
            </a:r>
            <a:r>
              <a:rPr lang="de-DE" altLang="de-DE" dirty="0"/>
              <a:t> | </a:t>
            </a:r>
            <a:r>
              <a:rPr lang="de-DE" altLang="de-DE" dirty="0" err="1"/>
              <a:t>pred</a:t>
            </a:r>
            <a:r>
              <a:rPr lang="de-DE" altLang="de-DE" dirty="0"/>
              <a:t>(p) = </a:t>
            </a:r>
            <a:r>
              <a:rPr lang="de-DE" altLang="de-DE" dirty="0" err="1"/>
              <a:t>class</a:t>
            </a:r>
            <a:r>
              <a:rPr lang="de-DE" altLang="de-DE" dirty="0"/>
              <a:t> | </a:t>
            </a:r>
            <a:r>
              <a:rPr lang="de-DE" altLang="de-DE" dirty="0" err="1"/>
              <a:t>img</a:t>
            </a:r>
            <a:r>
              <a:rPr lang="de-DE" altLang="de-DE" dirty="0"/>
              <a:t> ∈ T}|</a:t>
            </a:r>
          </a:p>
          <a:p>
            <a:endParaRPr lang="de-DE" altLang="de-DE" dirty="0"/>
          </a:p>
          <a:p>
            <a:pPr marL="571500" indent="-571500">
              <a:buFont typeface="Arial" panose="020B0604020202020204" pitchFamily="34" charset="0"/>
              <a:buChar char="•"/>
            </a:pPr>
            <a:r>
              <a:rPr lang="de-DE" altLang="de-DE" dirty="0" err="1"/>
              <a:t>Multiply</a:t>
            </a:r>
            <a:r>
              <a:rPr lang="de-DE" altLang="de-DE" dirty="0"/>
              <a:t> </a:t>
            </a:r>
            <a:r>
              <a:rPr lang="de-DE" altLang="de-DE" dirty="0" err="1"/>
              <a:t>weight</a:t>
            </a:r>
            <a:r>
              <a:rPr lang="de-DE" altLang="de-DE" dirty="0"/>
              <a:t> </a:t>
            </a:r>
            <a:r>
              <a:rPr lang="de-DE" altLang="de-DE" dirty="0" err="1"/>
              <a:t>for</a:t>
            </a:r>
            <a:r>
              <a:rPr lang="de-DE" altLang="de-DE" dirty="0"/>
              <a:t> </a:t>
            </a:r>
            <a:r>
              <a:rPr lang="de-DE" altLang="de-DE" dirty="0" err="1"/>
              <a:t>white</a:t>
            </a:r>
            <a:r>
              <a:rPr lang="de-DE" altLang="de-DE" dirty="0"/>
              <a:t> </a:t>
            </a:r>
            <a:r>
              <a:rPr lang="de-DE" altLang="de-DE" dirty="0" err="1"/>
              <a:t>class</a:t>
            </a:r>
            <a:r>
              <a:rPr lang="de-DE" altLang="de-DE" dirty="0"/>
              <a:t> </a:t>
            </a:r>
            <a:r>
              <a:rPr lang="de-DE" altLang="de-DE" dirty="0" err="1"/>
              <a:t>with</a:t>
            </a:r>
            <a:r>
              <a:rPr lang="de-DE" altLang="de-DE" dirty="0"/>
              <a:t> 10 </a:t>
            </a:r>
            <a:r>
              <a:rPr lang="de-DE" altLang="de-DE" dirty="0" err="1"/>
              <a:t>to</a:t>
            </a:r>
            <a:r>
              <a:rPr lang="de-DE" altLang="de-DE" dirty="0"/>
              <a:t> </a:t>
            </a:r>
            <a:r>
              <a:rPr lang="de-DE" altLang="de-DE" dirty="0" err="1"/>
              <a:t>get</a:t>
            </a:r>
            <a:r>
              <a:rPr lang="de-DE" altLang="de-DE" dirty="0"/>
              <a:t> a </a:t>
            </a:r>
            <a:r>
              <a:rPr lang="de-DE" altLang="de-DE" dirty="0" err="1"/>
              <a:t>higher</a:t>
            </a:r>
            <a:r>
              <a:rPr lang="de-DE" altLang="de-DE" dirty="0"/>
              <a:t> </a:t>
            </a:r>
            <a:r>
              <a:rPr lang="de-DE" altLang="de-DE" dirty="0" err="1"/>
              <a:t>precision</a:t>
            </a:r>
            <a:endParaRPr lang="en-US" altLang="de-DE" dirty="0"/>
          </a:p>
        </p:txBody>
      </p:sp>
      <p:pic>
        <p:nvPicPr>
          <p:cNvPr id="14" name="Grafik 13">
            <a:extLst>
              <a:ext uri="{FF2B5EF4-FFF2-40B4-BE49-F238E27FC236}">
                <a16:creationId xmlns:a16="http://schemas.microsoft.com/office/drawing/2014/main" id="{59073FAE-EAFA-4F1B-A565-992F99088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016" y="6858000"/>
            <a:ext cx="13051164" cy="842787"/>
          </a:xfrm>
          <a:prstGeom prst="rect">
            <a:avLst/>
          </a:prstGeom>
        </p:spPr>
      </p:pic>
      <p:pic>
        <p:nvPicPr>
          <p:cNvPr id="9" name="Picture 14">
            <a:extLst>
              <a:ext uri="{FF2B5EF4-FFF2-40B4-BE49-F238E27FC236}">
                <a16:creationId xmlns:a16="http://schemas.microsoft.com/office/drawing/2014/main" id="{F17F9B2D-8276-43E6-8148-81ED9132D3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49185" y="11454084"/>
            <a:ext cx="1636487" cy="1564177"/>
          </a:xfrm>
          <a:prstGeom prst="rect">
            <a:avLst/>
          </a:prstGeom>
        </p:spPr>
      </p:pic>
      <p:sp>
        <p:nvSpPr>
          <p:cNvPr id="13" name="Fußzeilenplatzhalter 1">
            <a:extLst>
              <a:ext uri="{FF2B5EF4-FFF2-40B4-BE49-F238E27FC236}">
                <a16:creationId xmlns:a16="http://schemas.microsoft.com/office/drawing/2014/main" id="{64FA7778-8133-4B70-A14D-07DB16E36101}"/>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110472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46A7678-3D4B-43A1-9A43-1A80DB8FED70}"/>
              </a:ext>
            </a:extLst>
          </p:cNvPr>
          <p:cNvSpPr>
            <a:spLocks noGrp="1"/>
          </p:cNvSpPr>
          <p:nvPr>
            <p:ph type="ftr" sz="quarter" idx="11"/>
          </p:nvPr>
        </p:nvSpPr>
        <p:spPr/>
        <p:txBody>
          <a:bodyPr/>
          <a:lstStyle/>
          <a:p>
            <a:pPr>
              <a:defRPr/>
            </a:pPr>
            <a:r>
              <a:rPr lang="de-DE"/>
              <a:t>Edis Kurtanovic</a:t>
            </a:r>
            <a:endParaRPr lang="de-DE" dirty="0"/>
          </a:p>
        </p:txBody>
      </p:sp>
      <p:sp>
        <p:nvSpPr>
          <p:cNvPr id="4" name="Titel 3">
            <a:extLst>
              <a:ext uri="{FF2B5EF4-FFF2-40B4-BE49-F238E27FC236}">
                <a16:creationId xmlns:a16="http://schemas.microsoft.com/office/drawing/2014/main" id="{37B064EB-5A26-43F1-8C8B-4F44E6914FBA}"/>
              </a:ext>
            </a:extLst>
          </p:cNvPr>
          <p:cNvSpPr>
            <a:spLocks noGrp="1"/>
          </p:cNvSpPr>
          <p:nvPr>
            <p:ph type="title"/>
          </p:nvPr>
        </p:nvSpPr>
        <p:spPr/>
        <p:txBody>
          <a:bodyPr/>
          <a:lstStyle/>
          <a:p>
            <a:r>
              <a:rPr lang="en-US" sz="8800" dirty="0"/>
              <a:t>Context</a:t>
            </a:r>
          </a:p>
        </p:txBody>
      </p:sp>
      <p:sp>
        <p:nvSpPr>
          <p:cNvPr id="5" name="Foliennummernplatzhalter 4">
            <a:extLst>
              <a:ext uri="{FF2B5EF4-FFF2-40B4-BE49-F238E27FC236}">
                <a16:creationId xmlns:a16="http://schemas.microsoft.com/office/drawing/2014/main" id="{CC123031-3824-43FC-813F-F2ECC808785A}"/>
              </a:ext>
            </a:extLst>
          </p:cNvPr>
          <p:cNvSpPr>
            <a:spLocks noGrp="1"/>
          </p:cNvSpPr>
          <p:nvPr>
            <p:ph type="sldNum" sz="quarter" idx="10"/>
          </p:nvPr>
        </p:nvSpPr>
        <p:spPr/>
        <p:txBody>
          <a:bodyPr/>
          <a:lstStyle/>
          <a:p>
            <a:pPr>
              <a:defRPr/>
            </a:pPr>
            <a:fld id="{6D79B608-30BF-4780-AD74-2A39D90104E2}" type="slidenum">
              <a:rPr lang="de-DE" altLang="de-DE" smtClean="0"/>
              <a:pPr>
                <a:defRPr/>
              </a:pPr>
              <a:t>5</a:t>
            </a:fld>
            <a:endParaRPr lang="de-DE" altLang="de-DE" dirty="0"/>
          </a:p>
        </p:txBody>
      </p:sp>
      <p:pic>
        <p:nvPicPr>
          <p:cNvPr id="6" name="Inhaltsplatzhalter 5" descr="Ein Bild, das Person, Menge, Personen, draußen enthält.&#10;&#10;Automatisch generierte Beschreibung">
            <a:extLst>
              <a:ext uri="{FF2B5EF4-FFF2-40B4-BE49-F238E27FC236}">
                <a16:creationId xmlns:a16="http://schemas.microsoft.com/office/drawing/2014/main" id="{38AA688A-15E7-4D09-9AEE-9F8409C01213}"/>
              </a:ext>
            </a:extLst>
          </p:cNvPr>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1318792" y="7578080"/>
            <a:ext cx="8763000" cy="5372100"/>
          </a:xfrm>
        </p:spPr>
      </p:pic>
      <p:pic>
        <p:nvPicPr>
          <p:cNvPr id="8" name="Grafik 7" descr="Ein Bild, das drinnen, Person, Personen, Gebäude enthält.&#10;&#10;Automatisch generierte Beschreibung">
            <a:extLst>
              <a:ext uri="{FF2B5EF4-FFF2-40B4-BE49-F238E27FC236}">
                <a16:creationId xmlns:a16="http://schemas.microsoft.com/office/drawing/2014/main" id="{6CFAA5DE-E3EB-4FDB-9029-71A8E7C2D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943" y="1841500"/>
            <a:ext cx="7363609" cy="6032495"/>
          </a:xfrm>
          <a:prstGeom prst="rect">
            <a:avLst/>
          </a:prstGeom>
        </p:spPr>
      </p:pic>
      <p:pic>
        <p:nvPicPr>
          <p:cNvPr id="10" name="Grafik 9" descr="Ein Bild, das Gebäude, Person, Personen, gehen enthält.&#10;&#10;Automatisch generierte Beschreibung">
            <a:extLst>
              <a:ext uri="{FF2B5EF4-FFF2-40B4-BE49-F238E27FC236}">
                <a16:creationId xmlns:a16="http://schemas.microsoft.com/office/drawing/2014/main" id="{BB971C55-3F69-425C-9B33-A082CD3D1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292" y="1841500"/>
            <a:ext cx="8382000" cy="5610225"/>
          </a:xfrm>
          <a:prstGeom prst="rect">
            <a:avLst/>
          </a:prstGeom>
        </p:spPr>
      </p:pic>
      <p:pic>
        <p:nvPicPr>
          <p:cNvPr id="13" name="Grafik 12" descr="Ein Bild, das Person, Personen, Gruppe, Zug enthält.&#10;&#10;Automatisch generierte Beschreibung">
            <a:extLst>
              <a:ext uri="{FF2B5EF4-FFF2-40B4-BE49-F238E27FC236}">
                <a16:creationId xmlns:a16="http://schemas.microsoft.com/office/drawing/2014/main" id="{E7E2D73C-75BF-471F-A86F-7DCCB14A2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9872" y="7451725"/>
            <a:ext cx="8693658" cy="4890183"/>
          </a:xfrm>
          <a:prstGeom prst="rect">
            <a:avLst/>
          </a:prstGeom>
        </p:spPr>
      </p:pic>
    </p:spTree>
    <p:extLst>
      <p:ext uri="{BB962C8B-B14F-4D97-AF65-F5344CB8AC3E}">
        <p14:creationId xmlns:p14="http://schemas.microsoft.com/office/powerpoint/2010/main" val="602392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7382A2A-351F-45EF-8A66-60E77F3A529F}"/>
              </a:ext>
            </a:extLst>
          </p:cNvPr>
          <p:cNvSpPr>
            <a:spLocks noGrp="1"/>
          </p:cNvSpPr>
          <p:nvPr>
            <p:ph idx="12"/>
          </p:nvPr>
        </p:nvSpPr>
        <p:spPr>
          <a:xfrm>
            <a:off x="2737859" y="4826251"/>
            <a:ext cx="20356141" cy="9848850"/>
          </a:xfrm>
        </p:spPr>
        <p:txBody>
          <a:bodyPr/>
          <a:lstStyle/>
          <a:p>
            <a:pPr marL="571500" indent="-571500">
              <a:buFont typeface="Arial" panose="020B0604020202020204" pitchFamily="34" charset="0"/>
              <a:buChar char="•"/>
            </a:pPr>
            <a:r>
              <a:rPr lang="de-DE" dirty="0"/>
              <a:t>Training (50.000 </a:t>
            </a:r>
            <a:r>
              <a:rPr lang="de-DE" dirty="0" err="1"/>
              <a:t>imgs</a:t>
            </a:r>
            <a:r>
              <a:rPr lang="de-DE" dirty="0"/>
              <a:t>) and </a:t>
            </a:r>
            <a:r>
              <a:rPr lang="de-DE" dirty="0" err="1"/>
              <a:t>validation</a:t>
            </a:r>
            <a:r>
              <a:rPr lang="de-DE" dirty="0"/>
              <a:t> (10.000 </a:t>
            </a:r>
            <a:r>
              <a:rPr lang="de-DE" dirty="0" err="1"/>
              <a:t>imgs</a:t>
            </a:r>
            <a:r>
              <a:rPr lang="de-DE" dirty="0"/>
              <a:t>) </a:t>
            </a:r>
            <a:r>
              <a:rPr lang="de-DE" dirty="0" err="1"/>
              <a:t>dataset</a:t>
            </a:r>
            <a:endParaRPr lang="de-DE" dirty="0"/>
          </a:p>
          <a:p>
            <a:endParaRPr lang="de-DE" dirty="0"/>
          </a:p>
          <a:p>
            <a:pPr marL="571500" indent="-571500">
              <a:buFont typeface="Arial" panose="020B0604020202020204" pitchFamily="34" charset="0"/>
              <a:buChar char="•"/>
            </a:pPr>
            <a:r>
              <a:rPr lang="de-DE" dirty="0"/>
              <a:t>75 </a:t>
            </a:r>
            <a:r>
              <a:rPr lang="de-DE" dirty="0" err="1"/>
              <a:t>Epochs</a:t>
            </a:r>
            <a:r>
              <a:rPr lang="de-DE" dirty="0"/>
              <a:t> </a:t>
            </a:r>
            <a:r>
              <a:rPr lang="de-DE" dirty="0" err="1"/>
              <a:t>of</a:t>
            </a:r>
            <a:r>
              <a:rPr lang="de-DE" dirty="0"/>
              <a:t> </a:t>
            </a:r>
            <a:r>
              <a:rPr lang="de-DE" dirty="0" err="1"/>
              <a:t>training</a:t>
            </a:r>
            <a:r>
              <a:rPr lang="de-DE" dirty="0"/>
              <a:t> on </a:t>
            </a:r>
            <a:r>
              <a:rPr lang="de-DE" dirty="0" err="1"/>
              <a:t>training</a:t>
            </a:r>
            <a:r>
              <a:rPr lang="de-DE" dirty="0"/>
              <a:t> </a:t>
            </a:r>
            <a:r>
              <a:rPr lang="de-DE" dirty="0" err="1"/>
              <a:t>dataset</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Nvidia</a:t>
            </a:r>
            <a:r>
              <a:rPr lang="de-DE" dirty="0"/>
              <a:t> Volta GPU </a:t>
            </a:r>
            <a:r>
              <a:rPr lang="de-DE" dirty="0" err="1"/>
              <a:t>from</a:t>
            </a:r>
            <a:r>
              <a:rPr lang="de-DE" dirty="0"/>
              <a:t> AI Lab</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err="1"/>
              <a:t>Stochastic</a:t>
            </a:r>
            <a:r>
              <a:rPr lang="de-DE" dirty="0"/>
              <a:t> Gradient </a:t>
            </a:r>
            <a:r>
              <a:rPr lang="de-DE" dirty="0" err="1"/>
              <a:t>Desent</a:t>
            </a:r>
            <a:endParaRPr lang="de-DE" dirty="0"/>
          </a:p>
          <a:p>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p:txBody>
      </p:sp>
      <p:sp>
        <p:nvSpPr>
          <p:cNvPr id="5" name="Foliennummernplatzhalter 4">
            <a:extLst>
              <a:ext uri="{FF2B5EF4-FFF2-40B4-BE49-F238E27FC236}">
                <a16:creationId xmlns:a16="http://schemas.microsoft.com/office/drawing/2014/main" id="{BDDA011D-2A85-423E-8C0E-BA399C417C50}"/>
              </a:ext>
            </a:extLst>
          </p:cNvPr>
          <p:cNvSpPr>
            <a:spLocks noGrp="1"/>
          </p:cNvSpPr>
          <p:nvPr>
            <p:ph type="sldNum" sz="quarter" idx="10"/>
          </p:nvPr>
        </p:nvSpPr>
        <p:spPr/>
        <p:txBody>
          <a:bodyPr/>
          <a:lstStyle/>
          <a:p>
            <a:pPr>
              <a:defRPr/>
            </a:pPr>
            <a:fld id="{6D79B608-30BF-4780-AD74-2A39D90104E2}" type="slidenum">
              <a:rPr lang="de-DE" altLang="de-DE" smtClean="0"/>
              <a:pPr>
                <a:defRPr/>
              </a:pPr>
              <a:t>50</a:t>
            </a:fld>
            <a:endParaRPr lang="de-DE" altLang="de-DE" dirty="0"/>
          </a:p>
        </p:txBody>
      </p:sp>
      <p:sp>
        <p:nvSpPr>
          <p:cNvPr id="6" name="Titel 1">
            <a:extLst>
              <a:ext uri="{FF2B5EF4-FFF2-40B4-BE49-F238E27FC236}">
                <a16:creationId xmlns:a16="http://schemas.microsoft.com/office/drawing/2014/main" id="{7A8A5940-F312-4098-899F-28C49BEFC586}"/>
              </a:ext>
            </a:extLst>
          </p:cNvPr>
          <p:cNvSpPr txBox="1">
            <a:spLocks/>
          </p:cNvSpPr>
          <p:nvPr/>
        </p:nvSpPr>
        <p:spPr>
          <a:xfrm>
            <a:off x="310680"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Subway Station Segmentation</a:t>
            </a:r>
          </a:p>
        </p:txBody>
      </p:sp>
      <p:sp>
        <p:nvSpPr>
          <p:cNvPr id="7" name="Textfeld 6">
            <a:extLst>
              <a:ext uri="{FF2B5EF4-FFF2-40B4-BE49-F238E27FC236}">
                <a16:creationId xmlns:a16="http://schemas.microsoft.com/office/drawing/2014/main" id="{1BE0DD40-6E3A-4D74-ABEA-57C09ABAF80C}"/>
              </a:ext>
            </a:extLst>
          </p:cNvPr>
          <p:cNvSpPr txBox="1"/>
          <p:nvPr/>
        </p:nvSpPr>
        <p:spPr>
          <a:xfrm>
            <a:off x="454696" y="2193107"/>
            <a:ext cx="18995780" cy="2123658"/>
          </a:xfrm>
          <a:prstGeom prst="rect">
            <a:avLst/>
          </a:prstGeom>
          <a:noFill/>
        </p:spPr>
        <p:txBody>
          <a:bodyPr wrap="square" rtlCol="0">
            <a:spAutoFit/>
          </a:bodyPr>
          <a:lstStyle/>
          <a:p>
            <a:r>
              <a:rPr lang="de-DE" sz="4400" dirty="0">
                <a:solidFill>
                  <a:schemeClr val="accent2">
                    <a:lumMod val="10000"/>
                  </a:schemeClr>
                </a:solidFill>
              </a:rPr>
              <a:t>Training  </a:t>
            </a: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pic>
        <p:nvPicPr>
          <p:cNvPr id="8" name="Picture 14">
            <a:extLst>
              <a:ext uri="{FF2B5EF4-FFF2-40B4-BE49-F238E27FC236}">
                <a16:creationId xmlns:a16="http://schemas.microsoft.com/office/drawing/2014/main" id="{303EFB2F-4106-42F9-A4DB-7FD72EC63B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49185" y="11454084"/>
            <a:ext cx="1636487" cy="1564177"/>
          </a:xfrm>
          <a:prstGeom prst="rect">
            <a:avLst/>
          </a:prstGeom>
        </p:spPr>
      </p:pic>
      <p:sp>
        <p:nvSpPr>
          <p:cNvPr id="9" name="Fußzeilenplatzhalter 1">
            <a:extLst>
              <a:ext uri="{FF2B5EF4-FFF2-40B4-BE49-F238E27FC236}">
                <a16:creationId xmlns:a16="http://schemas.microsoft.com/office/drawing/2014/main" id="{DE7FB492-ADD8-4805-BBA6-174515EE2116}"/>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167262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5E3FD4E8-BE73-4464-B72A-A880DA0BCED0}"/>
              </a:ext>
            </a:extLst>
          </p:cNvPr>
          <p:cNvSpPr>
            <a:spLocks noGrp="1"/>
          </p:cNvSpPr>
          <p:nvPr>
            <p:ph type="sldNum" sz="quarter" idx="10"/>
          </p:nvPr>
        </p:nvSpPr>
        <p:spPr/>
        <p:txBody>
          <a:bodyPr/>
          <a:lstStyle/>
          <a:p>
            <a:pPr>
              <a:defRPr/>
            </a:pPr>
            <a:fld id="{6D79B608-30BF-4780-AD74-2A39D90104E2}" type="slidenum">
              <a:rPr lang="de-DE" altLang="de-DE" smtClean="0"/>
              <a:pPr>
                <a:defRPr/>
              </a:pPr>
              <a:t>51</a:t>
            </a:fld>
            <a:endParaRPr lang="de-DE" altLang="de-DE" dirty="0"/>
          </a:p>
        </p:txBody>
      </p:sp>
      <p:sp>
        <p:nvSpPr>
          <p:cNvPr id="6" name="Titel 1">
            <a:extLst>
              <a:ext uri="{FF2B5EF4-FFF2-40B4-BE49-F238E27FC236}">
                <a16:creationId xmlns:a16="http://schemas.microsoft.com/office/drawing/2014/main" id="{0E21847C-3AD3-45B2-9EBB-C225CC046F93}"/>
              </a:ext>
            </a:extLst>
          </p:cNvPr>
          <p:cNvSpPr txBox="1">
            <a:spLocks/>
          </p:cNvSpPr>
          <p:nvPr/>
        </p:nvSpPr>
        <p:spPr>
          <a:xfrm>
            <a:off x="422984"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Subway Station Segmentation</a:t>
            </a:r>
          </a:p>
        </p:txBody>
      </p:sp>
      <p:sp>
        <p:nvSpPr>
          <p:cNvPr id="7" name="Textfeld 6">
            <a:extLst>
              <a:ext uri="{FF2B5EF4-FFF2-40B4-BE49-F238E27FC236}">
                <a16:creationId xmlns:a16="http://schemas.microsoft.com/office/drawing/2014/main" id="{8033B258-0146-4A44-BB62-87A8A5856358}"/>
              </a:ext>
            </a:extLst>
          </p:cNvPr>
          <p:cNvSpPr txBox="1"/>
          <p:nvPr/>
        </p:nvSpPr>
        <p:spPr>
          <a:xfrm>
            <a:off x="454696" y="2193107"/>
            <a:ext cx="18995780" cy="2123658"/>
          </a:xfrm>
          <a:prstGeom prst="rect">
            <a:avLst/>
          </a:prstGeom>
          <a:noFill/>
        </p:spPr>
        <p:txBody>
          <a:bodyPr wrap="square" rtlCol="0">
            <a:spAutoFit/>
          </a:bodyPr>
          <a:lstStyle/>
          <a:p>
            <a:r>
              <a:rPr lang="de-DE" sz="4400" dirty="0" err="1">
                <a:solidFill>
                  <a:schemeClr val="accent2">
                    <a:lumMod val="10000"/>
                  </a:schemeClr>
                </a:solidFill>
              </a:rPr>
              <a:t>Results</a:t>
            </a:r>
            <a:r>
              <a:rPr lang="de-DE" sz="4400" dirty="0">
                <a:solidFill>
                  <a:schemeClr val="accent2">
                    <a:lumMod val="10000"/>
                  </a:schemeClr>
                </a:solidFill>
              </a:rPr>
              <a:t>: Evaluation </a:t>
            </a: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pic>
        <p:nvPicPr>
          <p:cNvPr id="9" name="Grafik 8" descr="Ein Bild, das Karte, Text enthält.&#10;&#10;Automatisch generierte Beschreibung">
            <a:extLst>
              <a:ext uri="{FF2B5EF4-FFF2-40B4-BE49-F238E27FC236}">
                <a16:creationId xmlns:a16="http://schemas.microsoft.com/office/drawing/2014/main" id="{50D9DE06-6D9E-42DF-9372-EB1FCB0CF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078" y="3113584"/>
            <a:ext cx="17125922" cy="7993694"/>
          </a:xfrm>
          <a:prstGeom prst="rect">
            <a:avLst/>
          </a:prstGeom>
        </p:spPr>
      </p:pic>
      <p:pic>
        <p:nvPicPr>
          <p:cNvPr id="11" name="Grafik 10">
            <a:extLst>
              <a:ext uri="{FF2B5EF4-FFF2-40B4-BE49-F238E27FC236}">
                <a16:creationId xmlns:a16="http://schemas.microsoft.com/office/drawing/2014/main" id="{2D9CF53D-CF9E-4158-8DFD-A116B731E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96" y="5601931"/>
            <a:ext cx="6404979" cy="3797305"/>
          </a:xfrm>
          <a:prstGeom prst="rect">
            <a:avLst/>
          </a:prstGeom>
        </p:spPr>
      </p:pic>
      <p:pic>
        <p:nvPicPr>
          <p:cNvPr id="8" name="Picture 14">
            <a:extLst>
              <a:ext uri="{FF2B5EF4-FFF2-40B4-BE49-F238E27FC236}">
                <a16:creationId xmlns:a16="http://schemas.microsoft.com/office/drawing/2014/main" id="{20B6417A-C566-46F5-BC79-A2A0A155DC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49185" y="11454084"/>
            <a:ext cx="1636487" cy="1564177"/>
          </a:xfrm>
          <a:prstGeom prst="rect">
            <a:avLst/>
          </a:prstGeom>
        </p:spPr>
      </p:pic>
      <p:sp>
        <p:nvSpPr>
          <p:cNvPr id="10" name="Fußzeilenplatzhalter 1">
            <a:extLst>
              <a:ext uri="{FF2B5EF4-FFF2-40B4-BE49-F238E27FC236}">
                <a16:creationId xmlns:a16="http://schemas.microsoft.com/office/drawing/2014/main" id="{3B48FE43-C634-44A6-BEBB-9B4262B4FC71}"/>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261744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7036B6ED-F05D-43A5-BF73-FB1E2FB514A9}"/>
              </a:ext>
            </a:extLst>
          </p:cNvPr>
          <p:cNvSpPr>
            <a:spLocks noGrp="1"/>
          </p:cNvSpPr>
          <p:nvPr>
            <p:ph type="sldNum" sz="quarter" idx="10"/>
          </p:nvPr>
        </p:nvSpPr>
        <p:spPr/>
        <p:txBody>
          <a:bodyPr/>
          <a:lstStyle/>
          <a:p>
            <a:pPr>
              <a:defRPr/>
            </a:pPr>
            <a:fld id="{6D79B608-30BF-4780-AD74-2A39D90104E2}" type="slidenum">
              <a:rPr lang="de-DE" altLang="de-DE" smtClean="0"/>
              <a:pPr>
                <a:defRPr/>
              </a:pPr>
              <a:t>52</a:t>
            </a:fld>
            <a:endParaRPr lang="de-DE" altLang="de-DE" dirty="0"/>
          </a:p>
        </p:txBody>
      </p:sp>
      <p:sp>
        <p:nvSpPr>
          <p:cNvPr id="7" name="Textfeld 6">
            <a:extLst>
              <a:ext uri="{FF2B5EF4-FFF2-40B4-BE49-F238E27FC236}">
                <a16:creationId xmlns:a16="http://schemas.microsoft.com/office/drawing/2014/main" id="{97317352-8A41-449D-BB84-62D8063AAC94}"/>
              </a:ext>
            </a:extLst>
          </p:cNvPr>
          <p:cNvSpPr txBox="1"/>
          <p:nvPr/>
        </p:nvSpPr>
        <p:spPr>
          <a:xfrm>
            <a:off x="454696" y="2193107"/>
            <a:ext cx="18995780" cy="2123658"/>
          </a:xfrm>
          <a:prstGeom prst="rect">
            <a:avLst/>
          </a:prstGeom>
          <a:noFill/>
        </p:spPr>
        <p:txBody>
          <a:bodyPr wrap="square" rtlCol="0">
            <a:spAutoFit/>
          </a:bodyPr>
          <a:lstStyle/>
          <a:p>
            <a:r>
              <a:rPr lang="de-DE" sz="4400" dirty="0" err="1">
                <a:solidFill>
                  <a:schemeClr val="accent2">
                    <a:lumMod val="10000"/>
                  </a:schemeClr>
                </a:solidFill>
              </a:rPr>
              <a:t>Results</a:t>
            </a:r>
            <a:r>
              <a:rPr lang="de-DE" sz="4400" dirty="0">
                <a:solidFill>
                  <a:schemeClr val="accent2">
                    <a:lumMod val="10000"/>
                  </a:schemeClr>
                </a:solidFill>
              </a:rPr>
              <a:t>: </a:t>
            </a:r>
            <a:r>
              <a:rPr lang="de-DE" sz="4400" dirty="0" err="1">
                <a:solidFill>
                  <a:schemeClr val="accent2">
                    <a:lumMod val="10000"/>
                  </a:schemeClr>
                </a:solidFill>
              </a:rPr>
              <a:t>Example</a:t>
            </a:r>
            <a:r>
              <a:rPr lang="de-DE" sz="4400" dirty="0">
                <a:solidFill>
                  <a:schemeClr val="accent2">
                    <a:lumMod val="10000"/>
                  </a:schemeClr>
                </a:solidFill>
              </a:rPr>
              <a:t> </a:t>
            </a:r>
            <a:r>
              <a:rPr lang="de-DE" sz="4400" dirty="0" err="1">
                <a:solidFill>
                  <a:schemeClr val="accent2">
                    <a:lumMod val="10000"/>
                  </a:schemeClr>
                </a:solidFill>
              </a:rPr>
              <a:t>One</a:t>
            </a:r>
            <a:r>
              <a:rPr lang="de-DE" sz="4400" dirty="0">
                <a:solidFill>
                  <a:schemeClr val="accent2">
                    <a:lumMod val="10000"/>
                  </a:schemeClr>
                </a:solidFill>
              </a:rPr>
              <a:t> </a:t>
            </a: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sp>
        <p:nvSpPr>
          <p:cNvPr id="10" name="Inhaltsplatzhalter 2">
            <a:extLst>
              <a:ext uri="{FF2B5EF4-FFF2-40B4-BE49-F238E27FC236}">
                <a16:creationId xmlns:a16="http://schemas.microsoft.com/office/drawing/2014/main" id="{EBAB5DFC-8AE8-4C79-8A98-1E42A4DBDFD2}"/>
              </a:ext>
            </a:extLst>
          </p:cNvPr>
          <p:cNvSpPr>
            <a:spLocks noGrp="1"/>
          </p:cNvSpPr>
          <p:nvPr>
            <p:ph idx="12"/>
          </p:nvPr>
        </p:nvSpPr>
        <p:spPr>
          <a:xfrm>
            <a:off x="3263008" y="9210662"/>
            <a:ext cx="20356141" cy="9848850"/>
          </a:xfrm>
        </p:spPr>
        <p:txBody>
          <a:bodyPr/>
          <a:lstStyle/>
          <a:p>
            <a:r>
              <a:rPr lang="de-DE" dirty="0"/>
              <a:t>  Image                                              Ground Truth                                          </a:t>
            </a:r>
            <a:r>
              <a:rPr lang="de-DE" dirty="0" err="1"/>
              <a:t>Prediction</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p:txBody>
      </p:sp>
      <p:pic>
        <p:nvPicPr>
          <p:cNvPr id="12" name="Grafik 11" descr="Ein Bild, das Zeichnung, Essen, Uhr enthält.&#10;&#10;Automatisch generierte Beschreibung">
            <a:extLst>
              <a:ext uri="{FF2B5EF4-FFF2-40B4-BE49-F238E27FC236}">
                <a16:creationId xmlns:a16="http://schemas.microsoft.com/office/drawing/2014/main" id="{5669C802-708E-49D7-B418-4790DBAC2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68" y="4512588"/>
            <a:ext cx="23975403" cy="4474672"/>
          </a:xfrm>
          <a:prstGeom prst="rect">
            <a:avLst/>
          </a:prstGeom>
        </p:spPr>
      </p:pic>
      <p:pic>
        <p:nvPicPr>
          <p:cNvPr id="8" name="Picture 14">
            <a:extLst>
              <a:ext uri="{FF2B5EF4-FFF2-40B4-BE49-F238E27FC236}">
                <a16:creationId xmlns:a16="http://schemas.microsoft.com/office/drawing/2014/main" id="{BDCCDD45-CA4E-487A-BB14-5AF9DA15CE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49185" y="11454084"/>
            <a:ext cx="1636487" cy="1564177"/>
          </a:xfrm>
          <a:prstGeom prst="rect">
            <a:avLst/>
          </a:prstGeom>
        </p:spPr>
      </p:pic>
      <p:sp>
        <p:nvSpPr>
          <p:cNvPr id="9" name="Titel 1">
            <a:extLst>
              <a:ext uri="{FF2B5EF4-FFF2-40B4-BE49-F238E27FC236}">
                <a16:creationId xmlns:a16="http://schemas.microsoft.com/office/drawing/2014/main" id="{3FD57907-00D4-4EB0-AE2C-8E9F291B3F1E}"/>
              </a:ext>
            </a:extLst>
          </p:cNvPr>
          <p:cNvSpPr txBox="1">
            <a:spLocks/>
          </p:cNvSpPr>
          <p:nvPr/>
        </p:nvSpPr>
        <p:spPr>
          <a:xfrm>
            <a:off x="422984"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Subway Station Segmentation</a:t>
            </a:r>
          </a:p>
        </p:txBody>
      </p:sp>
      <p:sp>
        <p:nvSpPr>
          <p:cNvPr id="11" name="Fußzeilenplatzhalter 1">
            <a:extLst>
              <a:ext uri="{FF2B5EF4-FFF2-40B4-BE49-F238E27FC236}">
                <a16:creationId xmlns:a16="http://schemas.microsoft.com/office/drawing/2014/main" id="{FCD168F2-72FB-41B4-98EF-6A2F72431ECB}"/>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5220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7036B6ED-F05D-43A5-BF73-FB1E2FB514A9}"/>
              </a:ext>
            </a:extLst>
          </p:cNvPr>
          <p:cNvSpPr>
            <a:spLocks noGrp="1"/>
          </p:cNvSpPr>
          <p:nvPr>
            <p:ph type="sldNum" sz="quarter" idx="10"/>
          </p:nvPr>
        </p:nvSpPr>
        <p:spPr/>
        <p:txBody>
          <a:bodyPr/>
          <a:lstStyle/>
          <a:p>
            <a:pPr>
              <a:defRPr/>
            </a:pPr>
            <a:fld id="{6D79B608-30BF-4780-AD74-2A39D90104E2}" type="slidenum">
              <a:rPr lang="de-DE" altLang="de-DE" smtClean="0"/>
              <a:pPr>
                <a:defRPr/>
              </a:pPr>
              <a:t>53</a:t>
            </a:fld>
            <a:endParaRPr lang="de-DE" altLang="de-DE" dirty="0"/>
          </a:p>
        </p:txBody>
      </p:sp>
      <p:sp>
        <p:nvSpPr>
          <p:cNvPr id="7" name="Textfeld 6">
            <a:extLst>
              <a:ext uri="{FF2B5EF4-FFF2-40B4-BE49-F238E27FC236}">
                <a16:creationId xmlns:a16="http://schemas.microsoft.com/office/drawing/2014/main" id="{97317352-8A41-449D-BB84-62D8063AAC94}"/>
              </a:ext>
            </a:extLst>
          </p:cNvPr>
          <p:cNvSpPr txBox="1"/>
          <p:nvPr/>
        </p:nvSpPr>
        <p:spPr>
          <a:xfrm>
            <a:off x="454696" y="2193107"/>
            <a:ext cx="18995780" cy="2123658"/>
          </a:xfrm>
          <a:prstGeom prst="rect">
            <a:avLst/>
          </a:prstGeom>
          <a:noFill/>
        </p:spPr>
        <p:txBody>
          <a:bodyPr wrap="square" rtlCol="0">
            <a:spAutoFit/>
          </a:bodyPr>
          <a:lstStyle/>
          <a:p>
            <a:r>
              <a:rPr lang="de-DE" sz="4400" dirty="0" err="1">
                <a:solidFill>
                  <a:schemeClr val="accent2">
                    <a:lumMod val="10000"/>
                  </a:schemeClr>
                </a:solidFill>
              </a:rPr>
              <a:t>Results</a:t>
            </a:r>
            <a:r>
              <a:rPr lang="de-DE" sz="4400" dirty="0">
                <a:solidFill>
                  <a:schemeClr val="accent2">
                    <a:lumMod val="10000"/>
                  </a:schemeClr>
                </a:solidFill>
              </a:rPr>
              <a:t>: </a:t>
            </a:r>
            <a:r>
              <a:rPr lang="de-DE" sz="4400" dirty="0" err="1">
                <a:solidFill>
                  <a:schemeClr val="accent2">
                    <a:lumMod val="10000"/>
                  </a:schemeClr>
                </a:solidFill>
              </a:rPr>
              <a:t>Example</a:t>
            </a:r>
            <a:r>
              <a:rPr lang="de-DE" sz="4400" dirty="0">
                <a:solidFill>
                  <a:schemeClr val="accent2">
                    <a:lumMod val="10000"/>
                  </a:schemeClr>
                </a:solidFill>
              </a:rPr>
              <a:t> </a:t>
            </a:r>
            <a:r>
              <a:rPr lang="de-DE" sz="4400" dirty="0" err="1">
                <a:solidFill>
                  <a:schemeClr val="accent2">
                    <a:lumMod val="10000"/>
                  </a:schemeClr>
                </a:solidFill>
              </a:rPr>
              <a:t>Two</a:t>
            </a:r>
            <a:r>
              <a:rPr lang="de-DE" sz="4400" dirty="0">
                <a:solidFill>
                  <a:schemeClr val="accent2">
                    <a:lumMod val="10000"/>
                  </a:schemeClr>
                </a:solidFill>
              </a:rPr>
              <a:t> </a:t>
            </a: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sp>
        <p:nvSpPr>
          <p:cNvPr id="10" name="Inhaltsplatzhalter 2">
            <a:extLst>
              <a:ext uri="{FF2B5EF4-FFF2-40B4-BE49-F238E27FC236}">
                <a16:creationId xmlns:a16="http://schemas.microsoft.com/office/drawing/2014/main" id="{EBAB5DFC-8AE8-4C79-8A98-1E42A4DBDFD2}"/>
              </a:ext>
            </a:extLst>
          </p:cNvPr>
          <p:cNvSpPr>
            <a:spLocks noGrp="1"/>
          </p:cNvSpPr>
          <p:nvPr>
            <p:ph idx="12"/>
          </p:nvPr>
        </p:nvSpPr>
        <p:spPr>
          <a:xfrm>
            <a:off x="3263008" y="9210662"/>
            <a:ext cx="20356141" cy="9848850"/>
          </a:xfrm>
        </p:spPr>
        <p:txBody>
          <a:bodyPr/>
          <a:lstStyle/>
          <a:p>
            <a:r>
              <a:rPr lang="de-DE" dirty="0"/>
              <a:t>  Image                                              Ground Truth                                          </a:t>
            </a:r>
            <a:r>
              <a:rPr lang="de-DE" dirty="0" err="1"/>
              <a:t>Prediction</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p:txBody>
      </p:sp>
      <p:pic>
        <p:nvPicPr>
          <p:cNvPr id="12" name="Grafik 11">
            <a:extLst>
              <a:ext uri="{FF2B5EF4-FFF2-40B4-BE49-F238E27FC236}">
                <a16:creationId xmlns:a16="http://schemas.microsoft.com/office/drawing/2014/main" id="{5669C802-708E-49D7-B418-4790DBAC24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4368" y="4540209"/>
            <a:ext cx="23975403" cy="4419429"/>
          </a:xfrm>
          <a:prstGeom prst="rect">
            <a:avLst/>
          </a:prstGeom>
        </p:spPr>
      </p:pic>
      <p:pic>
        <p:nvPicPr>
          <p:cNvPr id="8" name="Picture 14">
            <a:extLst>
              <a:ext uri="{FF2B5EF4-FFF2-40B4-BE49-F238E27FC236}">
                <a16:creationId xmlns:a16="http://schemas.microsoft.com/office/drawing/2014/main" id="{451A4623-3CB7-4BEF-AD84-98D332ADC6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49185" y="11454084"/>
            <a:ext cx="1636487" cy="1564177"/>
          </a:xfrm>
          <a:prstGeom prst="rect">
            <a:avLst/>
          </a:prstGeom>
        </p:spPr>
      </p:pic>
      <p:sp>
        <p:nvSpPr>
          <p:cNvPr id="9" name="Titel 1">
            <a:extLst>
              <a:ext uri="{FF2B5EF4-FFF2-40B4-BE49-F238E27FC236}">
                <a16:creationId xmlns:a16="http://schemas.microsoft.com/office/drawing/2014/main" id="{51C09F63-2AA4-4553-8012-839F8DC2D469}"/>
              </a:ext>
            </a:extLst>
          </p:cNvPr>
          <p:cNvSpPr txBox="1">
            <a:spLocks/>
          </p:cNvSpPr>
          <p:nvPr/>
        </p:nvSpPr>
        <p:spPr>
          <a:xfrm>
            <a:off x="422984"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Subway Station Segmentation</a:t>
            </a:r>
          </a:p>
        </p:txBody>
      </p:sp>
      <p:sp>
        <p:nvSpPr>
          <p:cNvPr id="11" name="Fußzeilenplatzhalter 1">
            <a:extLst>
              <a:ext uri="{FF2B5EF4-FFF2-40B4-BE49-F238E27FC236}">
                <a16:creationId xmlns:a16="http://schemas.microsoft.com/office/drawing/2014/main" id="{53830AA8-3CBE-440F-BA0C-EC262562D78D}"/>
              </a:ext>
            </a:extLst>
          </p:cNvPr>
          <p:cNvSpPr>
            <a:spLocks noGrp="1"/>
          </p:cNvSpPr>
          <p:nvPr>
            <p:ph type="ftr" sz="quarter" idx="11"/>
          </p:nvPr>
        </p:nvSpPr>
        <p:spPr>
          <a:xfrm>
            <a:off x="1941884" y="13266738"/>
            <a:ext cx="20115212" cy="377825"/>
          </a:xfrm>
        </p:spPr>
        <p:txBody>
          <a:bodyPr/>
          <a:lstStyle/>
          <a:p>
            <a:pPr>
              <a:defRPr/>
            </a:pPr>
            <a:r>
              <a:rPr lang="de-DE" dirty="0"/>
              <a:t>Pascal Fischer</a:t>
            </a:r>
          </a:p>
        </p:txBody>
      </p:sp>
    </p:spTree>
    <p:extLst>
      <p:ext uri="{BB962C8B-B14F-4D97-AF65-F5344CB8AC3E}">
        <p14:creationId xmlns:p14="http://schemas.microsoft.com/office/powerpoint/2010/main" val="94055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7CDEBF97-A835-429E-A2A1-74E364720776}"/>
              </a:ext>
            </a:extLst>
          </p:cNvPr>
          <p:cNvSpPr>
            <a:spLocks noGrp="1"/>
          </p:cNvSpPr>
          <p:nvPr>
            <p:ph type="ftr" sz="quarter" idx="11"/>
          </p:nvPr>
        </p:nvSpPr>
        <p:spPr/>
        <p:txBody>
          <a:bodyPr/>
          <a:lstStyle/>
          <a:p>
            <a:pPr>
              <a:defRPr/>
            </a:pPr>
            <a:r>
              <a:rPr lang="de-DE" dirty="0"/>
              <a:t>Pascal Fischer</a:t>
            </a:r>
          </a:p>
        </p:txBody>
      </p:sp>
      <p:sp>
        <p:nvSpPr>
          <p:cNvPr id="5" name="Foliennummernplatzhalter 4">
            <a:extLst>
              <a:ext uri="{FF2B5EF4-FFF2-40B4-BE49-F238E27FC236}">
                <a16:creationId xmlns:a16="http://schemas.microsoft.com/office/drawing/2014/main" id="{7036B6ED-F05D-43A5-BF73-FB1E2FB514A9}"/>
              </a:ext>
            </a:extLst>
          </p:cNvPr>
          <p:cNvSpPr>
            <a:spLocks noGrp="1"/>
          </p:cNvSpPr>
          <p:nvPr>
            <p:ph type="sldNum" sz="quarter" idx="10"/>
          </p:nvPr>
        </p:nvSpPr>
        <p:spPr/>
        <p:txBody>
          <a:bodyPr/>
          <a:lstStyle/>
          <a:p>
            <a:pPr>
              <a:defRPr/>
            </a:pPr>
            <a:fld id="{6D79B608-30BF-4780-AD74-2A39D90104E2}" type="slidenum">
              <a:rPr lang="de-DE" altLang="de-DE" smtClean="0"/>
              <a:pPr>
                <a:defRPr/>
              </a:pPr>
              <a:t>54</a:t>
            </a:fld>
            <a:endParaRPr lang="de-DE" altLang="de-DE" dirty="0"/>
          </a:p>
        </p:txBody>
      </p:sp>
      <p:sp>
        <p:nvSpPr>
          <p:cNvPr id="6" name="Titel 1">
            <a:extLst>
              <a:ext uri="{FF2B5EF4-FFF2-40B4-BE49-F238E27FC236}">
                <a16:creationId xmlns:a16="http://schemas.microsoft.com/office/drawing/2014/main" id="{81BEA9A0-E2B2-4A09-B3FF-4E74C6B1787E}"/>
              </a:ext>
            </a:extLst>
          </p:cNvPr>
          <p:cNvSpPr txBox="1">
            <a:spLocks/>
          </p:cNvSpPr>
          <p:nvPr/>
        </p:nvSpPr>
        <p:spPr>
          <a:xfrm>
            <a:off x="425012" y="449288"/>
            <a:ext cx="19938808" cy="129614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de-DE" sz="8800" dirty="0"/>
              <a:t>Subway Station Segmentation</a:t>
            </a:r>
          </a:p>
        </p:txBody>
      </p:sp>
      <p:sp>
        <p:nvSpPr>
          <p:cNvPr id="7" name="Textfeld 6">
            <a:extLst>
              <a:ext uri="{FF2B5EF4-FFF2-40B4-BE49-F238E27FC236}">
                <a16:creationId xmlns:a16="http://schemas.microsoft.com/office/drawing/2014/main" id="{97317352-8A41-449D-BB84-62D8063AAC94}"/>
              </a:ext>
            </a:extLst>
          </p:cNvPr>
          <p:cNvSpPr txBox="1"/>
          <p:nvPr/>
        </p:nvSpPr>
        <p:spPr>
          <a:xfrm>
            <a:off x="424368" y="2177480"/>
            <a:ext cx="18995780" cy="2123658"/>
          </a:xfrm>
          <a:prstGeom prst="rect">
            <a:avLst/>
          </a:prstGeom>
          <a:noFill/>
        </p:spPr>
        <p:txBody>
          <a:bodyPr wrap="square" rtlCol="0">
            <a:spAutoFit/>
          </a:bodyPr>
          <a:lstStyle/>
          <a:p>
            <a:r>
              <a:rPr lang="de-DE" sz="4400" dirty="0" err="1">
                <a:solidFill>
                  <a:schemeClr val="accent2">
                    <a:lumMod val="10000"/>
                  </a:schemeClr>
                </a:solidFill>
              </a:rPr>
              <a:t>Results</a:t>
            </a:r>
            <a:r>
              <a:rPr lang="de-DE" sz="4400" dirty="0">
                <a:solidFill>
                  <a:schemeClr val="accent2">
                    <a:lumMod val="10000"/>
                  </a:schemeClr>
                </a:solidFill>
              </a:rPr>
              <a:t>: </a:t>
            </a:r>
            <a:r>
              <a:rPr lang="de-DE" sz="4400" dirty="0" err="1">
                <a:solidFill>
                  <a:schemeClr val="accent2">
                    <a:lumMod val="10000"/>
                  </a:schemeClr>
                </a:solidFill>
              </a:rPr>
              <a:t>Example</a:t>
            </a:r>
            <a:r>
              <a:rPr lang="de-DE" sz="4400" dirty="0">
                <a:solidFill>
                  <a:schemeClr val="accent2">
                    <a:lumMod val="10000"/>
                  </a:schemeClr>
                </a:solidFill>
              </a:rPr>
              <a:t> </a:t>
            </a:r>
            <a:r>
              <a:rPr lang="de-DE" sz="4400" dirty="0" err="1">
                <a:solidFill>
                  <a:schemeClr val="accent2">
                    <a:lumMod val="10000"/>
                  </a:schemeClr>
                </a:solidFill>
              </a:rPr>
              <a:t>Three</a:t>
            </a:r>
            <a:r>
              <a:rPr lang="de-DE" sz="4400" dirty="0">
                <a:solidFill>
                  <a:schemeClr val="accent2">
                    <a:lumMod val="10000"/>
                  </a:schemeClr>
                </a:solidFill>
              </a:rPr>
              <a:t> </a:t>
            </a:r>
          </a:p>
          <a:p>
            <a:endParaRPr lang="de-DE" sz="4400" dirty="0">
              <a:solidFill>
                <a:schemeClr val="accent2">
                  <a:lumMod val="10000"/>
                </a:schemeClr>
              </a:solidFill>
            </a:endParaRPr>
          </a:p>
          <a:p>
            <a:endParaRPr lang="de-DE" sz="4400" dirty="0" err="1">
              <a:solidFill>
                <a:schemeClr val="tx2">
                  <a:lumMod val="50000"/>
                </a:schemeClr>
              </a:solidFill>
              <a:latin typeface="+mn-lt"/>
            </a:endParaRPr>
          </a:p>
        </p:txBody>
      </p:sp>
      <p:sp>
        <p:nvSpPr>
          <p:cNvPr id="10" name="Inhaltsplatzhalter 2">
            <a:extLst>
              <a:ext uri="{FF2B5EF4-FFF2-40B4-BE49-F238E27FC236}">
                <a16:creationId xmlns:a16="http://schemas.microsoft.com/office/drawing/2014/main" id="{EBAB5DFC-8AE8-4C79-8A98-1E42A4DBDFD2}"/>
              </a:ext>
            </a:extLst>
          </p:cNvPr>
          <p:cNvSpPr>
            <a:spLocks noGrp="1"/>
          </p:cNvSpPr>
          <p:nvPr>
            <p:ph idx="12"/>
          </p:nvPr>
        </p:nvSpPr>
        <p:spPr>
          <a:xfrm>
            <a:off x="3263008" y="9210662"/>
            <a:ext cx="20356141" cy="9848850"/>
          </a:xfrm>
        </p:spPr>
        <p:txBody>
          <a:bodyPr/>
          <a:lstStyle/>
          <a:p>
            <a:r>
              <a:rPr lang="de-DE" dirty="0"/>
              <a:t>  Image                                              Ground Truth                                          </a:t>
            </a:r>
            <a:r>
              <a:rPr lang="de-DE" dirty="0" err="1"/>
              <a:t>Prediction</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p:txBody>
      </p:sp>
      <p:pic>
        <p:nvPicPr>
          <p:cNvPr id="12" name="Grafik 11">
            <a:extLst>
              <a:ext uri="{FF2B5EF4-FFF2-40B4-BE49-F238E27FC236}">
                <a16:creationId xmlns:a16="http://schemas.microsoft.com/office/drawing/2014/main" id="{5669C802-708E-49D7-B418-4790DBAC24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5689" y="4540209"/>
            <a:ext cx="23812761" cy="4419429"/>
          </a:xfrm>
          <a:prstGeom prst="rect">
            <a:avLst/>
          </a:prstGeom>
        </p:spPr>
      </p:pic>
      <p:pic>
        <p:nvPicPr>
          <p:cNvPr id="8" name="Picture 14">
            <a:extLst>
              <a:ext uri="{FF2B5EF4-FFF2-40B4-BE49-F238E27FC236}">
                <a16:creationId xmlns:a16="http://schemas.microsoft.com/office/drawing/2014/main" id="{DB0F1252-BB5E-46A1-B5BF-E900382151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49185" y="11454084"/>
            <a:ext cx="1636487" cy="1564177"/>
          </a:xfrm>
          <a:prstGeom prst="rect">
            <a:avLst/>
          </a:prstGeom>
        </p:spPr>
      </p:pic>
    </p:spTree>
    <p:extLst>
      <p:ext uri="{BB962C8B-B14F-4D97-AF65-F5344CB8AC3E}">
        <p14:creationId xmlns:p14="http://schemas.microsoft.com/office/powerpoint/2010/main" val="25416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79E20C58-98EA-4E29-B43F-276366F963EA}"/>
              </a:ext>
            </a:extLst>
          </p:cNvPr>
          <p:cNvSpPr>
            <a:spLocks noGrp="1"/>
          </p:cNvSpPr>
          <p:nvPr>
            <p:ph type="ftr" sz="quarter" idx="11"/>
          </p:nvPr>
        </p:nvSpPr>
        <p:spPr/>
        <p:txBody>
          <a:bodyPr/>
          <a:lstStyle/>
          <a:p>
            <a:pPr>
              <a:defRPr/>
            </a:pPr>
            <a:r>
              <a:rPr lang="de-DE" dirty="0"/>
              <a:t>Martin Ludwig</a:t>
            </a:r>
          </a:p>
        </p:txBody>
      </p:sp>
      <p:sp>
        <p:nvSpPr>
          <p:cNvPr id="3" name="Inhaltsplatzhalter 2">
            <a:extLst>
              <a:ext uri="{FF2B5EF4-FFF2-40B4-BE49-F238E27FC236}">
                <a16:creationId xmlns:a16="http://schemas.microsoft.com/office/drawing/2014/main" id="{D12E734D-FF27-45C2-AFF2-0CA540C9144E}"/>
              </a:ext>
            </a:extLst>
          </p:cNvPr>
          <p:cNvSpPr>
            <a:spLocks noGrp="1"/>
          </p:cNvSpPr>
          <p:nvPr>
            <p:ph idx="12"/>
          </p:nvPr>
        </p:nvSpPr>
        <p:spPr/>
        <p:txBody>
          <a:bodyPr/>
          <a:lstStyle/>
          <a:p>
            <a:r>
              <a:rPr lang="de-DE" dirty="0"/>
              <a:t>Input: Segmentation </a:t>
            </a:r>
            <a:r>
              <a:rPr lang="de-DE" dirty="0" err="1"/>
              <a:t>output</a:t>
            </a:r>
            <a:r>
              <a:rPr lang="de-DE" dirty="0"/>
              <a:t> </a:t>
            </a:r>
            <a:r>
              <a:rPr lang="de-DE" dirty="0" err="1"/>
              <a:t>for</a:t>
            </a:r>
            <a:r>
              <a:rPr lang="de-DE" dirty="0"/>
              <a:t> </a:t>
            </a:r>
            <a:r>
              <a:rPr lang="de-DE" dirty="0" err="1"/>
              <a:t>both</a:t>
            </a:r>
            <a:r>
              <a:rPr lang="de-DE" dirty="0"/>
              <a:t> Images, Threshold</a:t>
            </a:r>
          </a:p>
          <a:p>
            <a:endParaRPr lang="de-DE" dirty="0"/>
          </a:p>
          <a:p>
            <a:pPr marL="571500" indent="-571500">
              <a:buFont typeface="Wingdings" panose="05000000000000000000" pitchFamily="2" charset="2"/>
              <a:buChar char="à"/>
            </a:pPr>
            <a:r>
              <a:rPr lang="de-DE" dirty="0">
                <a:sym typeface="Wingdings" panose="05000000000000000000" pitchFamily="2" charset="2"/>
              </a:rPr>
              <a:t>Count </a:t>
            </a:r>
            <a:r>
              <a:rPr lang="de-DE" dirty="0" err="1">
                <a:sym typeface="Wingdings" panose="05000000000000000000" pitchFamily="2" charset="2"/>
              </a:rPr>
              <a:t>number</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red</a:t>
            </a:r>
            <a:r>
              <a:rPr lang="de-DE" dirty="0">
                <a:sym typeface="Wingdings" panose="05000000000000000000" pitchFamily="2" charset="2"/>
              </a:rPr>
              <a:t> (</a:t>
            </a:r>
            <a:r>
              <a:rPr lang="de-DE" dirty="0" err="1">
                <a:sym typeface="Wingdings" panose="05000000000000000000" pitchFamily="2" charset="2"/>
              </a:rPr>
              <a:t>yellow</a:t>
            </a:r>
            <a:r>
              <a:rPr lang="de-DE" dirty="0">
                <a:sym typeface="Wingdings" panose="05000000000000000000" pitchFamily="2" charset="2"/>
              </a:rPr>
              <a:t>) </a:t>
            </a:r>
            <a:r>
              <a:rPr lang="de-DE" dirty="0" err="1">
                <a:sym typeface="Wingdings" panose="05000000000000000000" pitchFamily="2" charset="2"/>
              </a:rPr>
              <a:t>pixels</a:t>
            </a:r>
            <a:r>
              <a:rPr lang="de-DE" dirty="0">
                <a:sym typeface="Wingdings" panose="05000000000000000000" pitchFamily="2" charset="2"/>
              </a:rPr>
              <a:t> in </a:t>
            </a:r>
            <a:r>
              <a:rPr lang="de-DE" dirty="0" err="1">
                <a:sym typeface="Wingdings" panose="05000000000000000000" pitchFamily="2" charset="2"/>
              </a:rPr>
              <a:t>predicted</a:t>
            </a:r>
            <a:r>
              <a:rPr lang="de-DE" dirty="0">
                <a:sym typeface="Wingdings" panose="05000000000000000000" pitchFamily="2" charset="2"/>
              </a:rPr>
              <a:t> </a:t>
            </a:r>
            <a:r>
              <a:rPr lang="de-DE" dirty="0" err="1">
                <a:sym typeface="Wingdings" panose="05000000000000000000" pitchFamily="2" charset="2"/>
              </a:rPr>
              <a:t>output</a:t>
            </a:r>
            <a:endParaRPr lang="de-DE" dirty="0">
              <a:sym typeface="Wingdings" panose="05000000000000000000" pitchFamily="2" charset="2"/>
            </a:endParaRPr>
          </a:p>
          <a:p>
            <a:pPr marL="571500" indent="-571500">
              <a:buFont typeface="Wingdings" panose="05000000000000000000" pitchFamily="2" charset="2"/>
              <a:buChar char="à"/>
            </a:pPr>
            <a:endParaRPr lang="de-DE" dirty="0">
              <a:sym typeface="Wingdings" panose="05000000000000000000" pitchFamily="2" charset="2"/>
            </a:endParaRPr>
          </a:p>
          <a:p>
            <a:pPr marL="571500" indent="-571500">
              <a:buFont typeface="Wingdings" panose="05000000000000000000" pitchFamily="2" charset="2"/>
              <a:buChar char="à"/>
            </a:pPr>
            <a:r>
              <a:rPr lang="de-DE" dirty="0" err="1">
                <a:sym typeface="Wingdings" panose="05000000000000000000" pitchFamily="2" charset="2"/>
              </a:rPr>
              <a:t>If</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number</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greater</a:t>
            </a:r>
            <a:r>
              <a:rPr lang="de-DE" dirty="0">
                <a:sym typeface="Wingdings" panose="05000000000000000000" pitchFamily="2" charset="2"/>
              </a:rPr>
              <a:t> </a:t>
            </a:r>
            <a:r>
              <a:rPr lang="de-DE" dirty="0" err="1">
                <a:sym typeface="Wingdings" panose="05000000000000000000" pitchFamily="2" charset="2"/>
              </a:rPr>
              <a:t>than</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specified</a:t>
            </a:r>
            <a:r>
              <a:rPr lang="de-DE" dirty="0">
                <a:sym typeface="Wingdings" panose="05000000000000000000" pitchFamily="2" charset="2"/>
              </a:rPr>
              <a:t> </a:t>
            </a:r>
            <a:r>
              <a:rPr lang="de-DE" dirty="0" err="1">
                <a:sym typeface="Wingdings" panose="05000000000000000000" pitchFamily="2" charset="2"/>
              </a:rPr>
              <a:t>threshold</a:t>
            </a:r>
            <a:r>
              <a:rPr lang="de-DE" dirty="0">
                <a:sym typeface="Wingdings" panose="05000000000000000000" pitchFamily="2" charset="2"/>
              </a:rPr>
              <a:t>,</a:t>
            </a:r>
            <a:br>
              <a:rPr lang="de-DE" dirty="0">
                <a:sym typeface="Wingdings" panose="05000000000000000000" pitchFamily="2" charset="2"/>
              </a:rPr>
            </a:br>
            <a:r>
              <a:rPr lang="de-DE" dirty="0">
                <a:sym typeface="Wingdings" panose="05000000000000000000" pitchFamily="2" charset="2"/>
              </a:rPr>
              <a:t> a </a:t>
            </a:r>
            <a:r>
              <a:rPr lang="de-DE" dirty="0" err="1">
                <a:sym typeface="Wingdings" panose="05000000000000000000" pitchFamily="2" charset="2"/>
              </a:rPr>
              <a:t>situation</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classified</a:t>
            </a:r>
            <a:r>
              <a:rPr lang="de-DE" dirty="0">
                <a:sym typeface="Wingdings" panose="05000000000000000000" pitchFamily="2" charset="2"/>
              </a:rPr>
              <a:t> </a:t>
            </a:r>
            <a:r>
              <a:rPr lang="de-DE" dirty="0" err="1">
                <a:sym typeface="Wingdings" panose="05000000000000000000" pitchFamily="2" charset="2"/>
              </a:rPr>
              <a:t>as</a:t>
            </a:r>
            <a:r>
              <a:rPr lang="de-DE" dirty="0">
                <a:sym typeface="Wingdings" panose="05000000000000000000" pitchFamily="2" charset="2"/>
              </a:rPr>
              <a:t> </a:t>
            </a:r>
            <a:r>
              <a:rPr lang="de-DE" dirty="0" err="1">
                <a:sym typeface="Wingdings" panose="05000000000000000000" pitchFamily="2" charset="2"/>
              </a:rPr>
              <a:t>dangerous</a:t>
            </a:r>
            <a:r>
              <a:rPr lang="de-DE" dirty="0">
                <a:sym typeface="Wingdings" panose="05000000000000000000" pitchFamily="2" charset="2"/>
              </a:rPr>
              <a:t> (</a:t>
            </a:r>
            <a:r>
              <a:rPr lang="de-DE" dirty="0" err="1">
                <a:sym typeface="Wingdings" panose="05000000000000000000" pitchFamily="2" charset="2"/>
              </a:rPr>
              <a:t>potentially</a:t>
            </a:r>
            <a:r>
              <a:rPr lang="de-DE" dirty="0">
                <a:sym typeface="Wingdings" panose="05000000000000000000" pitchFamily="2" charset="2"/>
              </a:rPr>
              <a:t> </a:t>
            </a:r>
            <a:r>
              <a:rPr lang="de-DE" dirty="0" err="1">
                <a:sym typeface="Wingdings" panose="05000000000000000000" pitchFamily="2" charset="2"/>
              </a:rPr>
              <a:t>dangerous</a:t>
            </a:r>
            <a:r>
              <a:rPr lang="de-DE" dirty="0">
                <a:sym typeface="Wingdings" panose="05000000000000000000" pitchFamily="2" charset="2"/>
              </a:rPr>
              <a:t>)</a:t>
            </a:r>
            <a:endParaRPr lang="de-DE" dirty="0"/>
          </a:p>
        </p:txBody>
      </p:sp>
      <p:sp>
        <p:nvSpPr>
          <p:cNvPr id="4" name="Titel 3">
            <a:extLst>
              <a:ext uri="{FF2B5EF4-FFF2-40B4-BE49-F238E27FC236}">
                <a16:creationId xmlns:a16="http://schemas.microsoft.com/office/drawing/2014/main" id="{FCE3AC7E-626A-4F2B-89CC-6986CB067F0A}"/>
              </a:ext>
            </a:extLst>
          </p:cNvPr>
          <p:cNvSpPr>
            <a:spLocks noGrp="1"/>
          </p:cNvSpPr>
          <p:nvPr>
            <p:ph type="title"/>
          </p:nvPr>
        </p:nvSpPr>
        <p:spPr/>
        <p:txBody>
          <a:bodyPr/>
          <a:lstStyle/>
          <a:p>
            <a:r>
              <a:rPr lang="de-DE" sz="8800" dirty="0" err="1"/>
              <a:t>Thresholding</a:t>
            </a:r>
            <a:r>
              <a:rPr lang="de-DE" sz="8800" dirty="0"/>
              <a:t> </a:t>
            </a:r>
            <a:r>
              <a:rPr lang="de-DE" sz="8800" dirty="0" err="1"/>
              <a:t>Algorithm</a:t>
            </a:r>
            <a:endParaRPr lang="de-DE" sz="8800" dirty="0"/>
          </a:p>
        </p:txBody>
      </p:sp>
      <p:sp>
        <p:nvSpPr>
          <p:cNvPr id="5" name="Foliennummernplatzhalter 4">
            <a:extLst>
              <a:ext uri="{FF2B5EF4-FFF2-40B4-BE49-F238E27FC236}">
                <a16:creationId xmlns:a16="http://schemas.microsoft.com/office/drawing/2014/main" id="{A05DBF7B-1B7B-458B-9543-F1C4F463D7BC}"/>
              </a:ext>
            </a:extLst>
          </p:cNvPr>
          <p:cNvSpPr>
            <a:spLocks noGrp="1"/>
          </p:cNvSpPr>
          <p:nvPr>
            <p:ph type="sldNum" sz="quarter" idx="10"/>
          </p:nvPr>
        </p:nvSpPr>
        <p:spPr/>
        <p:txBody>
          <a:bodyPr/>
          <a:lstStyle/>
          <a:p>
            <a:pPr>
              <a:defRPr/>
            </a:pPr>
            <a:fld id="{6D79B608-30BF-4780-AD74-2A39D90104E2}" type="slidenum">
              <a:rPr lang="de-DE" altLang="de-DE" smtClean="0"/>
              <a:pPr>
                <a:defRPr/>
              </a:pPr>
              <a:t>55</a:t>
            </a:fld>
            <a:endParaRPr lang="de-DE" altLang="de-DE" dirty="0"/>
          </a:p>
        </p:txBody>
      </p:sp>
      <p:pic>
        <p:nvPicPr>
          <p:cNvPr id="6" name="Picture 19">
            <a:extLst>
              <a:ext uri="{FF2B5EF4-FFF2-40B4-BE49-F238E27FC236}">
                <a16:creationId xmlns:a16="http://schemas.microsoft.com/office/drawing/2014/main" id="{3D229492-7B57-47E5-91CF-A45330F4C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38233" y="11281676"/>
            <a:ext cx="1564177" cy="1564177"/>
          </a:xfrm>
          <a:prstGeom prst="rect">
            <a:avLst/>
          </a:prstGeom>
        </p:spPr>
      </p:pic>
    </p:spTree>
    <p:extLst>
      <p:ext uri="{BB962C8B-B14F-4D97-AF65-F5344CB8AC3E}">
        <p14:creationId xmlns:p14="http://schemas.microsoft.com/office/powerpoint/2010/main" val="264415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222703" y="4553744"/>
            <a:ext cx="19938808" cy="4896545"/>
          </a:xfrm>
        </p:spPr>
        <p:txBody>
          <a:bodyPr/>
          <a:lstStyle/>
          <a:p>
            <a:pPr algn="ctr"/>
            <a:r>
              <a:rPr lang="de-DE" dirty="0"/>
              <a:t>Validation View</a:t>
            </a:r>
          </a:p>
        </p:txBody>
      </p:sp>
      <p:sp>
        <p:nvSpPr>
          <p:cNvPr id="4" name="Textplatzhalter 3"/>
          <p:cNvSpPr>
            <a:spLocks noGrp="1"/>
          </p:cNvSpPr>
          <p:nvPr>
            <p:ph type="body" sz="quarter" idx="12"/>
          </p:nvPr>
        </p:nvSpPr>
        <p:spPr>
          <a:xfrm>
            <a:off x="2222489" y="6137921"/>
            <a:ext cx="19938593" cy="864094"/>
          </a:xfrm>
        </p:spPr>
        <p:txBody>
          <a:bodyPr/>
          <a:lstStyle/>
          <a:p>
            <a:pPr algn="ctr"/>
            <a:r>
              <a:rPr lang="en-US" dirty="0"/>
              <a:t>Martin Ludwig, </a:t>
            </a:r>
            <a:r>
              <a:rPr lang="en-US" dirty="0" err="1"/>
              <a:t>Edis</a:t>
            </a:r>
            <a:r>
              <a:rPr lang="en-US" dirty="0"/>
              <a:t> </a:t>
            </a:r>
            <a:r>
              <a:rPr lang="en-US" dirty="0" err="1"/>
              <a:t>Kurtanovic</a:t>
            </a:r>
            <a:endParaRPr lang="en-US" dirty="0"/>
          </a:p>
        </p:txBody>
      </p:sp>
    </p:spTree>
    <p:extLst>
      <p:ext uri="{BB962C8B-B14F-4D97-AF65-F5344CB8AC3E}">
        <p14:creationId xmlns:p14="http://schemas.microsoft.com/office/powerpoint/2010/main" val="3947728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06797A-D3B5-4F8A-9E93-FD516FE99CF6}"/>
              </a:ext>
            </a:extLst>
          </p:cNvPr>
          <p:cNvSpPr>
            <a:spLocks noGrp="1"/>
          </p:cNvSpPr>
          <p:nvPr>
            <p:ph type="title"/>
          </p:nvPr>
        </p:nvSpPr>
        <p:spPr/>
        <p:txBody>
          <a:bodyPr/>
          <a:lstStyle/>
          <a:p>
            <a:r>
              <a:rPr lang="de-DE" sz="8800" dirty="0"/>
              <a:t>Segmentation Output </a:t>
            </a:r>
            <a:r>
              <a:rPr lang="de-DE" sz="8800" dirty="0" err="1"/>
              <a:t>Examples</a:t>
            </a:r>
            <a:r>
              <a:rPr lang="de-DE" sz="8800" dirty="0"/>
              <a:t> I</a:t>
            </a:r>
          </a:p>
        </p:txBody>
      </p:sp>
      <p:pic>
        <p:nvPicPr>
          <p:cNvPr id="8" name="Inhaltsplatzhalter 7">
            <a:extLst>
              <a:ext uri="{FF2B5EF4-FFF2-40B4-BE49-F238E27FC236}">
                <a16:creationId xmlns:a16="http://schemas.microsoft.com/office/drawing/2014/main" id="{793BE455-9131-4F53-ACCC-7CD3C38847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856" y="2761752"/>
            <a:ext cx="13969552" cy="8475396"/>
          </a:xfrm>
        </p:spPr>
      </p:pic>
      <p:sp>
        <p:nvSpPr>
          <p:cNvPr id="4" name="Foliennummernplatzhalter 3">
            <a:extLst>
              <a:ext uri="{FF2B5EF4-FFF2-40B4-BE49-F238E27FC236}">
                <a16:creationId xmlns:a16="http://schemas.microsoft.com/office/drawing/2014/main" id="{73226C6F-53E0-4B59-8200-ED32EBF1C530}"/>
              </a:ext>
            </a:extLst>
          </p:cNvPr>
          <p:cNvSpPr>
            <a:spLocks noGrp="1"/>
          </p:cNvSpPr>
          <p:nvPr>
            <p:ph type="sldNum" sz="quarter" idx="10"/>
          </p:nvPr>
        </p:nvSpPr>
        <p:spPr/>
        <p:txBody>
          <a:bodyPr/>
          <a:lstStyle/>
          <a:p>
            <a:pPr>
              <a:defRPr/>
            </a:pPr>
            <a:fld id="{8ABCFAEF-18FE-4467-835D-533D5CCB0C34}" type="slidenum">
              <a:rPr lang="de-DE" altLang="de-DE" smtClean="0"/>
              <a:pPr>
                <a:defRPr/>
              </a:pPr>
              <a:t>57</a:t>
            </a:fld>
            <a:endParaRPr lang="de-DE" altLang="de-DE" dirty="0"/>
          </a:p>
        </p:txBody>
      </p:sp>
      <p:sp>
        <p:nvSpPr>
          <p:cNvPr id="5" name="Inhaltsplatzhalter 4">
            <a:extLst>
              <a:ext uri="{FF2B5EF4-FFF2-40B4-BE49-F238E27FC236}">
                <a16:creationId xmlns:a16="http://schemas.microsoft.com/office/drawing/2014/main" id="{55E4E1B0-3D4C-4D8C-92E2-B933910F77C6}"/>
              </a:ext>
            </a:extLst>
          </p:cNvPr>
          <p:cNvSpPr>
            <a:spLocks noGrp="1"/>
          </p:cNvSpPr>
          <p:nvPr>
            <p:ph idx="12"/>
          </p:nvPr>
        </p:nvSpPr>
        <p:spPr>
          <a:xfrm>
            <a:off x="15432360" y="2526978"/>
            <a:ext cx="7734992" cy="9849495"/>
          </a:xfrm>
        </p:spPr>
        <p:txBody>
          <a:bodyPr/>
          <a:lstStyle/>
          <a:p>
            <a:pPr marL="571500" indent="-571500">
              <a:buFont typeface="Arial" panose="020B0604020202020204" pitchFamily="34" charset="0"/>
              <a:buChar char="•"/>
            </a:pPr>
            <a:r>
              <a:rPr lang="de-DE" dirty="0"/>
              <a:t>Samples </a:t>
            </a:r>
            <a:r>
              <a:rPr lang="de-DE" dirty="0" err="1"/>
              <a:t>for</a:t>
            </a:r>
            <a:r>
              <a:rPr lang="de-DE" dirty="0"/>
              <a:t> Validation </a:t>
            </a:r>
            <a:r>
              <a:rPr lang="de-DE" dirty="0" err="1"/>
              <a:t>set</a:t>
            </a:r>
            <a:r>
              <a:rPr lang="de-DE" dirty="0"/>
              <a:t> </a:t>
            </a:r>
            <a:r>
              <a:rPr lang="de-DE" dirty="0" err="1"/>
              <a:t>are</a:t>
            </a:r>
            <a:r>
              <a:rPr lang="de-DE" dirty="0"/>
              <a:t> </a:t>
            </a:r>
            <a:r>
              <a:rPr lang="de-DE" dirty="0" err="1"/>
              <a:t>drawn</a:t>
            </a:r>
            <a:r>
              <a:rPr lang="de-DE" dirty="0"/>
              <a:t> </a:t>
            </a:r>
            <a:r>
              <a:rPr lang="de-DE" dirty="0" err="1"/>
              <a:t>from</a:t>
            </a:r>
            <a:r>
              <a:rPr lang="de-DE" dirty="0"/>
              <a:t> same </a:t>
            </a:r>
            <a:r>
              <a:rPr lang="de-DE" dirty="0" err="1"/>
              <a:t>distribution</a:t>
            </a:r>
            <a:r>
              <a:rPr lang="de-DE" dirty="0"/>
              <a:t> </a:t>
            </a:r>
            <a:r>
              <a:rPr lang="de-DE" dirty="0" err="1"/>
              <a:t>as</a:t>
            </a:r>
            <a:r>
              <a:rPr lang="de-DE" dirty="0"/>
              <a:t> </a:t>
            </a:r>
            <a:r>
              <a:rPr lang="de-DE" dirty="0" err="1"/>
              <a:t>training</a:t>
            </a:r>
            <a:r>
              <a:rPr lang="de-DE" dirty="0"/>
              <a:t> </a:t>
            </a:r>
            <a:r>
              <a:rPr lang="de-DE" dirty="0" err="1"/>
              <a:t>set</a:t>
            </a:r>
            <a:r>
              <a:rPr lang="de-DE" dirty="0"/>
              <a:t>.</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sym typeface="Symbol" panose="05050102010706020507" pitchFamily="18" charset="2"/>
              </a:rPr>
              <a:t> 43% </a:t>
            </a:r>
            <a:r>
              <a:rPr lang="de-DE" dirty="0" err="1">
                <a:sym typeface="Symbol" panose="05050102010706020507" pitchFamily="18" charset="2"/>
              </a:rPr>
              <a:t>of</a:t>
            </a:r>
            <a:r>
              <a:rPr lang="de-DE" dirty="0">
                <a:sym typeface="Symbol" panose="05050102010706020507" pitchFamily="18" charset="2"/>
              </a:rPr>
              <a:t> </a:t>
            </a:r>
            <a:r>
              <a:rPr lang="de-DE" dirty="0" err="1">
                <a:sym typeface="Symbol" panose="05050102010706020507" pitchFamily="18" charset="2"/>
              </a:rPr>
              <a:t>samples</a:t>
            </a:r>
            <a:r>
              <a:rPr lang="de-DE" dirty="0">
                <a:sym typeface="Symbol" panose="05050102010706020507" pitchFamily="18" charset="2"/>
              </a:rPr>
              <a:t> </a:t>
            </a:r>
            <a:r>
              <a:rPr lang="de-DE" dirty="0" err="1">
                <a:sym typeface="Symbol" panose="05050102010706020507" pitchFamily="18" charset="2"/>
              </a:rPr>
              <a:t>show</a:t>
            </a:r>
            <a:r>
              <a:rPr lang="de-DE" dirty="0">
                <a:sym typeface="Symbol" panose="05050102010706020507" pitchFamily="18" charset="2"/>
              </a:rPr>
              <a:t> </a:t>
            </a:r>
            <a:r>
              <a:rPr lang="de-DE" dirty="0" err="1">
                <a:sym typeface="Symbol" panose="05050102010706020507" pitchFamily="18" charset="2"/>
              </a:rPr>
              <a:t>red</a:t>
            </a:r>
            <a:r>
              <a:rPr lang="de-DE" dirty="0">
                <a:sym typeface="Symbol" panose="05050102010706020507" pitchFamily="18" charset="2"/>
              </a:rPr>
              <a:t> in </a:t>
            </a:r>
            <a:r>
              <a:rPr lang="de-DE" dirty="0" err="1">
                <a:sym typeface="Symbol" panose="05050102010706020507" pitchFamily="18" charset="2"/>
              </a:rPr>
              <a:t>the</a:t>
            </a:r>
            <a:r>
              <a:rPr lang="de-DE" dirty="0">
                <a:sym typeface="Symbol" panose="05050102010706020507" pitchFamily="18" charset="2"/>
              </a:rPr>
              <a:t> </a:t>
            </a:r>
            <a:r>
              <a:rPr lang="de-DE" dirty="0" err="1">
                <a:sym typeface="Symbol" panose="05050102010706020507" pitchFamily="18" charset="2"/>
              </a:rPr>
              <a:t>ground</a:t>
            </a:r>
            <a:r>
              <a:rPr lang="de-DE" dirty="0">
                <a:sym typeface="Symbol" panose="05050102010706020507" pitchFamily="18" charset="2"/>
              </a:rPr>
              <a:t> </a:t>
            </a:r>
            <a:r>
              <a:rPr lang="de-DE" dirty="0" err="1">
                <a:sym typeface="Symbol" panose="05050102010706020507" pitchFamily="18" charset="2"/>
              </a:rPr>
              <a:t>truth</a:t>
            </a:r>
            <a:r>
              <a:rPr lang="de-DE" dirty="0">
                <a:sym typeface="Symbol" panose="05050102010706020507" pitchFamily="18" charset="2"/>
              </a:rPr>
              <a:t> (</a:t>
            </a:r>
            <a:r>
              <a:rPr lang="de-DE" dirty="0" err="1">
                <a:sym typeface="Symbol" panose="05050102010706020507" pitchFamily="18" charset="2"/>
              </a:rPr>
              <a:t>much</a:t>
            </a:r>
            <a:r>
              <a:rPr lang="de-DE" dirty="0">
                <a:sym typeface="Symbol" panose="05050102010706020507" pitchFamily="18" charset="2"/>
              </a:rPr>
              <a:t> </a:t>
            </a:r>
            <a:r>
              <a:rPr lang="de-DE" dirty="0" err="1">
                <a:sym typeface="Symbol" panose="05050102010706020507" pitchFamily="18" charset="2"/>
              </a:rPr>
              <a:t>higher</a:t>
            </a:r>
            <a:r>
              <a:rPr lang="de-DE" dirty="0">
                <a:sym typeface="Symbol" panose="05050102010706020507" pitchFamily="18" charset="2"/>
              </a:rPr>
              <a:t>, </a:t>
            </a:r>
            <a:r>
              <a:rPr lang="de-DE" dirty="0" err="1">
                <a:sym typeface="Symbol" panose="05050102010706020507" pitchFamily="18" charset="2"/>
              </a:rPr>
              <a:t>than</a:t>
            </a:r>
            <a:r>
              <a:rPr lang="de-DE" dirty="0">
                <a:sym typeface="Symbol" panose="05050102010706020507" pitchFamily="18" charset="2"/>
              </a:rPr>
              <a:t> in </a:t>
            </a:r>
            <a:r>
              <a:rPr lang="de-DE" dirty="0" err="1">
                <a:sym typeface="Symbol" panose="05050102010706020507" pitchFamily="18" charset="2"/>
              </a:rPr>
              <a:t>reality</a:t>
            </a:r>
            <a:r>
              <a:rPr lang="de-DE" dirty="0">
                <a:sym typeface="Symbol" panose="05050102010706020507" pitchFamily="18" charset="2"/>
              </a:rPr>
              <a:t>)</a:t>
            </a:r>
          </a:p>
          <a:p>
            <a:pPr marL="571500" indent="-571500">
              <a:buFont typeface="Arial" panose="020B0604020202020204" pitchFamily="34" charset="0"/>
              <a:buChar char="•"/>
            </a:pPr>
            <a:endParaRPr lang="de-DE" dirty="0">
              <a:sym typeface="Symbol" panose="05050102010706020507" pitchFamily="18" charset="2"/>
            </a:endParaRPr>
          </a:p>
          <a:p>
            <a:pPr marL="571500" indent="-571500">
              <a:buFont typeface="Arial" panose="020B0604020202020204" pitchFamily="34" charset="0"/>
              <a:buChar char="•"/>
            </a:pPr>
            <a:r>
              <a:rPr lang="de-DE" dirty="0">
                <a:sym typeface="Symbol" panose="05050102010706020507" pitchFamily="18" charset="2"/>
              </a:rPr>
              <a:t>Segmentation </a:t>
            </a:r>
            <a:r>
              <a:rPr lang="de-DE" dirty="0" err="1">
                <a:sym typeface="Symbol" panose="05050102010706020507" pitchFamily="18" charset="2"/>
              </a:rPr>
              <a:t>output</a:t>
            </a:r>
            <a:r>
              <a:rPr lang="de-DE" dirty="0">
                <a:sym typeface="Symbol" panose="05050102010706020507" pitchFamily="18" charset="2"/>
              </a:rPr>
              <a:t> </a:t>
            </a:r>
            <a:r>
              <a:rPr lang="de-DE" dirty="0" err="1">
                <a:sym typeface="Symbol" panose="05050102010706020507" pitchFamily="18" charset="2"/>
              </a:rPr>
              <a:t>is</a:t>
            </a:r>
            <a:r>
              <a:rPr lang="de-DE" dirty="0">
                <a:sym typeface="Symbol" panose="05050102010706020507" pitchFamily="18" charset="2"/>
              </a:rPr>
              <a:t> in </a:t>
            </a:r>
            <a:r>
              <a:rPr lang="de-DE" dirty="0" err="1">
                <a:sym typeface="Symbol" panose="05050102010706020507" pitchFamily="18" charset="2"/>
              </a:rPr>
              <a:t>general</a:t>
            </a:r>
            <a:r>
              <a:rPr lang="de-DE" dirty="0">
                <a:sym typeface="Symbol" panose="05050102010706020507" pitchFamily="18" charset="2"/>
              </a:rPr>
              <a:t> </a:t>
            </a:r>
            <a:r>
              <a:rPr lang="de-DE" dirty="0" err="1">
                <a:sym typeface="Symbol" panose="05050102010706020507" pitchFamily="18" charset="2"/>
              </a:rPr>
              <a:t>quite</a:t>
            </a:r>
            <a:r>
              <a:rPr lang="de-DE" dirty="0">
                <a:sym typeface="Symbol" panose="05050102010706020507" pitchFamily="18" charset="2"/>
              </a:rPr>
              <a:t> </a:t>
            </a:r>
            <a:r>
              <a:rPr lang="de-DE" dirty="0" err="1">
                <a:sym typeface="Symbol" panose="05050102010706020507" pitchFamily="18" charset="2"/>
              </a:rPr>
              <a:t>good</a:t>
            </a:r>
            <a:r>
              <a:rPr lang="de-DE" dirty="0">
                <a:sym typeface="Symbol" panose="05050102010706020507" pitchFamily="18" charset="2"/>
              </a:rPr>
              <a:t>, but </a:t>
            </a:r>
            <a:r>
              <a:rPr lang="de-DE" dirty="0" err="1">
                <a:sym typeface="Symbol" panose="05050102010706020507" pitchFamily="18" charset="2"/>
              </a:rPr>
              <a:t>blurry</a:t>
            </a:r>
            <a:r>
              <a:rPr lang="de-DE" dirty="0">
                <a:sym typeface="Symbol" panose="05050102010706020507" pitchFamily="18" charset="2"/>
              </a:rPr>
              <a:t> </a:t>
            </a:r>
            <a:r>
              <a:rPr lang="de-DE" dirty="0" err="1">
                <a:sym typeface="Symbol" panose="05050102010706020507" pitchFamily="18" charset="2"/>
              </a:rPr>
              <a:t>edges</a:t>
            </a:r>
            <a:endParaRPr lang="de-DE" dirty="0"/>
          </a:p>
        </p:txBody>
      </p:sp>
      <p:sp>
        <p:nvSpPr>
          <p:cNvPr id="6" name="Fußzeilenplatzhalter 5">
            <a:extLst>
              <a:ext uri="{FF2B5EF4-FFF2-40B4-BE49-F238E27FC236}">
                <a16:creationId xmlns:a16="http://schemas.microsoft.com/office/drawing/2014/main" id="{475DE619-4E41-4927-9645-E0E4D2B94C29}"/>
              </a:ext>
            </a:extLst>
          </p:cNvPr>
          <p:cNvSpPr>
            <a:spLocks noGrp="1"/>
          </p:cNvSpPr>
          <p:nvPr>
            <p:ph type="ftr" sz="quarter" idx="11"/>
          </p:nvPr>
        </p:nvSpPr>
        <p:spPr/>
        <p:txBody>
          <a:bodyPr/>
          <a:lstStyle/>
          <a:p>
            <a:pPr>
              <a:defRPr/>
            </a:pPr>
            <a:r>
              <a:rPr lang="de-DE" dirty="0"/>
              <a:t>Martin Ludwig</a:t>
            </a:r>
          </a:p>
          <a:p>
            <a:pPr>
              <a:defRPr/>
            </a:pPr>
            <a:endParaRPr lang="de-DE" dirty="0"/>
          </a:p>
        </p:txBody>
      </p:sp>
      <p:sp>
        <p:nvSpPr>
          <p:cNvPr id="9" name="Textfeld 8">
            <a:extLst>
              <a:ext uri="{FF2B5EF4-FFF2-40B4-BE49-F238E27FC236}">
                <a16:creationId xmlns:a16="http://schemas.microsoft.com/office/drawing/2014/main" id="{643F5993-3C5C-4154-B836-B6DC09092748}"/>
              </a:ext>
            </a:extLst>
          </p:cNvPr>
          <p:cNvSpPr txBox="1"/>
          <p:nvPr/>
        </p:nvSpPr>
        <p:spPr>
          <a:xfrm>
            <a:off x="2038872" y="11945900"/>
            <a:ext cx="12656029" cy="769441"/>
          </a:xfrm>
          <a:prstGeom prst="rect">
            <a:avLst/>
          </a:prstGeom>
          <a:noFill/>
        </p:spPr>
        <p:txBody>
          <a:bodyPr wrap="none" rtlCol="0">
            <a:spAutoFit/>
          </a:bodyPr>
          <a:lstStyle/>
          <a:p>
            <a:r>
              <a:rPr lang="de-DE" sz="4400" dirty="0">
                <a:solidFill>
                  <a:schemeClr val="tx2">
                    <a:lumMod val="50000"/>
                  </a:schemeClr>
                </a:solidFill>
                <a:latin typeface="+mn-lt"/>
              </a:rPr>
              <a:t>	      Input				Ground Truth				Output</a:t>
            </a:r>
          </a:p>
        </p:txBody>
      </p:sp>
    </p:spTree>
    <p:extLst>
      <p:ext uri="{BB962C8B-B14F-4D97-AF65-F5344CB8AC3E}">
        <p14:creationId xmlns:p14="http://schemas.microsoft.com/office/powerpoint/2010/main" val="3888223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CAF518-CFB7-461B-9A31-97A67F06AC97}"/>
              </a:ext>
            </a:extLst>
          </p:cNvPr>
          <p:cNvSpPr>
            <a:spLocks noGrp="1"/>
          </p:cNvSpPr>
          <p:nvPr>
            <p:ph type="title"/>
          </p:nvPr>
        </p:nvSpPr>
        <p:spPr/>
        <p:txBody>
          <a:bodyPr/>
          <a:lstStyle/>
          <a:p>
            <a:r>
              <a:rPr lang="de-DE" sz="8800" dirty="0"/>
              <a:t>Segmentation </a:t>
            </a:r>
            <a:r>
              <a:rPr lang="de-DE" sz="8800" dirty="0" err="1"/>
              <a:t>output</a:t>
            </a:r>
            <a:r>
              <a:rPr lang="de-DE" sz="8800" dirty="0"/>
              <a:t> </a:t>
            </a:r>
            <a:r>
              <a:rPr lang="de-DE" sz="8800" dirty="0" err="1"/>
              <a:t>examples</a:t>
            </a:r>
            <a:r>
              <a:rPr lang="de-DE" sz="8800" dirty="0"/>
              <a:t> II</a:t>
            </a:r>
          </a:p>
        </p:txBody>
      </p:sp>
      <p:pic>
        <p:nvPicPr>
          <p:cNvPr id="8" name="Inhaltsplatzhalter 7" descr="Ein Bild, das Karte, Text, Skifahren, Foto enthält.&#10;&#10;Automatisch generierte Beschreibung">
            <a:extLst>
              <a:ext uri="{FF2B5EF4-FFF2-40B4-BE49-F238E27FC236}">
                <a16:creationId xmlns:a16="http://schemas.microsoft.com/office/drawing/2014/main" id="{952EE4F5-C14A-4D37-8039-E84065D31E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855" y="2967935"/>
            <a:ext cx="14980569" cy="8426569"/>
          </a:xfrm>
        </p:spPr>
      </p:pic>
      <p:sp>
        <p:nvSpPr>
          <p:cNvPr id="4" name="Foliennummernplatzhalter 3">
            <a:extLst>
              <a:ext uri="{FF2B5EF4-FFF2-40B4-BE49-F238E27FC236}">
                <a16:creationId xmlns:a16="http://schemas.microsoft.com/office/drawing/2014/main" id="{1CFCE246-1970-4AD5-B3BB-B84869EC0DD1}"/>
              </a:ext>
            </a:extLst>
          </p:cNvPr>
          <p:cNvSpPr>
            <a:spLocks noGrp="1"/>
          </p:cNvSpPr>
          <p:nvPr>
            <p:ph type="sldNum" sz="quarter" idx="10"/>
          </p:nvPr>
        </p:nvSpPr>
        <p:spPr/>
        <p:txBody>
          <a:bodyPr/>
          <a:lstStyle/>
          <a:p>
            <a:pPr>
              <a:defRPr/>
            </a:pPr>
            <a:fld id="{8ABCFAEF-18FE-4467-835D-533D5CCB0C34}" type="slidenum">
              <a:rPr lang="de-DE" altLang="de-DE" smtClean="0"/>
              <a:pPr>
                <a:defRPr/>
              </a:pPr>
              <a:t>58</a:t>
            </a:fld>
            <a:endParaRPr lang="de-DE" altLang="de-DE" dirty="0"/>
          </a:p>
        </p:txBody>
      </p:sp>
      <p:sp>
        <p:nvSpPr>
          <p:cNvPr id="5" name="Inhaltsplatzhalter 4">
            <a:extLst>
              <a:ext uri="{FF2B5EF4-FFF2-40B4-BE49-F238E27FC236}">
                <a16:creationId xmlns:a16="http://schemas.microsoft.com/office/drawing/2014/main" id="{72F3C0CC-38B1-4AFA-AFCD-53048204510F}"/>
              </a:ext>
            </a:extLst>
          </p:cNvPr>
          <p:cNvSpPr>
            <a:spLocks noGrp="1"/>
          </p:cNvSpPr>
          <p:nvPr>
            <p:ph idx="12"/>
          </p:nvPr>
        </p:nvSpPr>
        <p:spPr>
          <a:xfrm>
            <a:off x="15792400" y="2969568"/>
            <a:ext cx="6552728" cy="9849495"/>
          </a:xfrm>
        </p:spPr>
        <p:txBody>
          <a:bodyPr/>
          <a:lstStyle/>
          <a:p>
            <a:pPr marL="571500" indent="-571500">
              <a:buFont typeface="Arial" panose="020B0604020202020204" pitchFamily="34" charset="0"/>
              <a:buChar char="•"/>
            </a:pPr>
            <a:r>
              <a:rPr lang="de-DE" dirty="0">
                <a:sym typeface="Symbol" panose="05050102010706020507" pitchFamily="18" charset="2"/>
              </a:rPr>
              <a:t></a:t>
            </a:r>
            <a:r>
              <a:rPr lang="de-DE" dirty="0"/>
              <a:t> 57% </a:t>
            </a:r>
            <a:r>
              <a:rPr lang="de-DE" dirty="0" err="1"/>
              <a:t>of</a:t>
            </a:r>
            <a:r>
              <a:rPr lang="de-DE" dirty="0"/>
              <a:t> </a:t>
            </a:r>
            <a:r>
              <a:rPr lang="de-DE" dirty="0" err="1"/>
              <a:t>samples</a:t>
            </a:r>
            <a:r>
              <a:rPr lang="de-DE" dirty="0"/>
              <a:t> </a:t>
            </a:r>
            <a:r>
              <a:rPr lang="de-DE" dirty="0" err="1"/>
              <a:t>contain</a:t>
            </a:r>
            <a:r>
              <a:rPr lang="de-DE" dirty="0"/>
              <a:t> </a:t>
            </a:r>
            <a:r>
              <a:rPr lang="de-DE" dirty="0" err="1"/>
              <a:t>no</a:t>
            </a:r>
            <a:r>
              <a:rPr lang="de-DE" dirty="0"/>
              <a:t> </a:t>
            </a:r>
            <a:r>
              <a:rPr lang="de-DE" dirty="0" err="1"/>
              <a:t>red</a:t>
            </a:r>
            <a:r>
              <a:rPr lang="de-DE" dirty="0"/>
              <a:t> in Ground Truth</a:t>
            </a:r>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t>Output </a:t>
            </a:r>
            <a:r>
              <a:rPr lang="de-DE" dirty="0" err="1"/>
              <a:t>often</a:t>
            </a:r>
            <a:r>
              <a:rPr lang="de-DE" dirty="0"/>
              <a:t> </a:t>
            </a:r>
            <a:r>
              <a:rPr lang="de-DE" dirty="0" err="1"/>
              <a:t>contains</a:t>
            </a:r>
            <a:r>
              <a:rPr lang="de-DE" dirty="0"/>
              <a:t> </a:t>
            </a:r>
            <a:r>
              <a:rPr lang="de-DE" dirty="0" err="1"/>
              <a:t>small</a:t>
            </a:r>
            <a:r>
              <a:rPr lang="de-DE" dirty="0"/>
              <a:t> </a:t>
            </a:r>
            <a:r>
              <a:rPr lang="de-DE" dirty="0" err="1"/>
              <a:t>red</a:t>
            </a:r>
            <a:r>
              <a:rPr lang="de-DE" dirty="0"/>
              <a:t> </a:t>
            </a:r>
            <a:r>
              <a:rPr lang="de-DE" dirty="0" err="1"/>
              <a:t>artifacts</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r>
              <a:rPr lang="de-DE" dirty="0">
                <a:sym typeface="Wingdings" panose="05000000000000000000" pitchFamily="2" charset="2"/>
              </a:rPr>
              <a:t>Threshold-</a:t>
            </a:r>
            <a:r>
              <a:rPr lang="de-DE" dirty="0" err="1">
                <a:sym typeface="Wingdings" panose="05000000000000000000" pitchFamily="2" charset="2"/>
              </a:rPr>
              <a:t>Procedure</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decrease</a:t>
            </a:r>
            <a:r>
              <a:rPr lang="de-DE" dirty="0">
                <a:sym typeface="Wingdings" panose="05000000000000000000" pitchFamily="2" charset="2"/>
              </a:rPr>
              <a:t> </a:t>
            </a:r>
            <a:r>
              <a:rPr lang="de-DE" dirty="0" err="1">
                <a:sym typeface="Wingdings" panose="05000000000000000000" pitchFamily="2" charset="2"/>
              </a:rPr>
              <a:t>False</a:t>
            </a:r>
            <a:r>
              <a:rPr lang="de-DE" dirty="0">
                <a:sym typeface="Wingdings" panose="05000000000000000000" pitchFamily="2" charset="2"/>
              </a:rPr>
              <a:t>-Positives (=</a:t>
            </a:r>
            <a:r>
              <a:rPr lang="de-DE" dirty="0" err="1">
                <a:sym typeface="Wingdings" panose="05000000000000000000" pitchFamily="2" charset="2"/>
              </a:rPr>
              <a:t>False</a:t>
            </a:r>
            <a:r>
              <a:rPr lang="de-DE" dirty="0">
                <a:sym typeface="Wingdings" panose="05000000000000000000" pitchFamily="2" charset="2"/>
              </a:rPr>
              <a:t> Alarms)</a:t>
            </a:r>
            <a:endParaRPr lang="de-DE" dirty="0"/>
          </a:p>
        </p:txBody>
      </p:sp>
      <p:sp>
        <p:nvSpPr>
          <p:cNvPr id="6" name="Fußzeilenplatzhalter 5">
            <a:extLst>
              <a:ext uri="{FF2B5EF4-FFF2-40B4-BE49-F238E27FC236}">
                <a16:creationId xmlns:a16="http://schemas.microsoft.com/office/drawing/2014/main" id="{A7897760-E7F4-432D-80EC-80DCE8ED2230}"/>
              </a:ext>
            </a:extLst>
          </p:cNvPr>
          <p:cNvSpPr>
            <a:spLocks noGrp="1"/>
          </p:cNvSpPr>
          <p:nvPr>
            <p:ph type="ftr" sz="quarter" idx="11"/>
          </p:nvPr>
        </p:nvSpPr>
        <p:spPr/>
        <p:txBody>
          <a:bodyPr/>
          <a:lstStyle/>
          <a:p>
            <a:pPr>
              <a:defRPr/>
            </a:pPr>
            <a:r>
              <a:rPr lang="de-DE" dirty="0"/>
              <a:t>Martin Ludwig</a:t>
            </a:r>
          </a:p>
          <a:p>
            <a:pPr>
              <a:defRPr/>
            </a:pPr>
            <a:endParaRPr lang="de-DE" dirty="0"/>
          </a:p>
        </p:txBody>
      </p:sp>
      <p:sp>
        <p:nvSpPr>
          <p:cNvPr id="9" name="Textfeld 8">
            <a:extLst>
              <a:ext uri="{FF2B5EF4-FFF2-40B4-BE49-F238E27FC236}">
                <a16:creationId xmlns:a16="http://schemas.microsoft.com/office/drawing/2014/main" id="{F47B0AB8-9D20-48D9-919C-7A21F790D39F}"/>
              </a:ext>
            </a:extLst>
          </p:cNvPr>
          <p:cNvSpPr txBox="1"/>
          <p:nvPr/>
        </p:nvSpPr>
        <p:spPr>
          <a:xfrm>
            <a:off x="2038872" y="11945900"/>
            <a:ext cx="12656029" cy="769441"/>
          </a:xfrm>
          <a:prstGeom prst="rect">
            <a:avLst/>
          </a:prstGeom>
          <a:noFill/>
        </p:spPr>
        <p:txBody>
          <a:bodyPr wrap="none" rtlCol="0">
            <a:spAutoFit/>
          </a:bodyPr>
          <a:lstStyle/>
          <a:p>
            <a:r>
              <a:rPr lang="de-DE" sz="4400" dirty="0">
                <a:solidFill>
                  <a:schemeClr val="tx2">
                    <a:lumMod val="50000"/>
                  </a:schemeClr>
                </a:solidFill>
                <a:latin typeface="+mn-lt"/>
              </a:rPr>
              <a:t>	      Input				Ground Truth				Output</a:t>
            </a:r>
          </a:p>
        </p:txBody>
      </p:sp>
    </p:spTree>
    <p:extLst>
      <p:ext uri="{BB962C8B-B14F-4D97-AF65-F5344CB8AC3E}">
        <p14:creationId xmlns:p14="http://schemas.microsoft.com/office/powerpoint/2010/main" val="1129270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B95BF7-7B7C-48FF-8D79-630673D7B50A}"/>
              </a:ext>
            </a:extLst>
          </p:cNvPr>
          <p:cNvSpPr>
            <a:spLocks noGrp="1"/>
          </p:cNvSpPr>
          <p:nvPr>
            <p:ph type="title"/>
          </p:nvPr>
        </p:nvSpPr>
        <p:spPr/>
        <p:txBody>
          <a:bodyPr/>
          <a:lstStyle/>
          <a:p>
            <a:r>
              <a:rPr lang="de-DE" sz="8800" dirty="0"/>
              <a:t>Validation - Validation Set</a:t>
            </a:r>
          </a:p>
        </p:txBody>
      </p:sp>
      <p:sp>
        <p:nvSpPr>
          <p:cNvPr id="3" name="Foliennummernplatzhalter 2">
            <a:extLst>
              <a:ext uri="{FF2B5EF4-FFF2-40B4-BE49-F238E27FC236}">
                <a16:creationId xmlns:a16="http://schemas.microsoft.com/office/drawing/2014/main" id="{E7446312-D107-493A-834D-ED8177EEE697}"/>
              </a:ext>
            </a:extLst>
          </p:cNvPr>
          <p:cNvSpPr>
            <a:spLocks noGrp="1"/>
          </p:cNvSpPr>
          <p:nvPr>
            <p:ph type="sldNum" sz="quarter" idx="10"/>
          </p:nvPr>
        </p:nvSpPr>
        <p:spPr/>
        <p:txBody>
          <a:bodyPr/>
          <a:lstStyle/>
          <a:p>
            <a:pPr>
              <a:defRPr/>
            </a:pPr>
            <a:fld id="{6D79B608-30BF-4780-AD74-2A39D90104E2}" type="slidenum">
              <a:rPr lang="de-DE" altLang="de-DE" smtClean="0"/>
              <a:pPr>
                <a:defRPr/>
              </a:pPr>
              <a:t>59</a:t>
            </a:fld>
            <a:endParaRPr lang="de-DE" altLang="de-DE" dirty="0"/>
          </a:p>
        </p:txBody>
      </p:sp>
      <p:sp>
        <p:nvSpPr>
          <p:cNvPr id="4" name="Fußzeilenplatzhalter 3">
            <a:extLst>
              <a:ext uri="{FF2B5EF4-FFF2-40B4-BE49-F238E27FC236}">
                <a16:creationId xmlns:a16="http://schemas.microsoft.com/office/drawing/2014/main" id="{935E3AA6-2AB7-4C25-9C29-BB02CEDFF797}"/>
              </a:ext>
            </a:extLst>
          </p:cNvPr>
          <p:cNvSpPr>
            <a:spLocks noGrp="1"/>
          </p:cNvSpPr>
          <p:nvPr>
            <p:ph type="ftr" sz="quarter" idx="11"/>
          </p:nvPr>
        </p:nvSpPr>
        <p:spPr/>
        <p:txBody>
          <a:bodyPr/>
          <a:lstStyle/>
          <a:p>
            <a:pPr>
              <a:defRPr/>
            </a:pPr>
            <a:r>
              <a:rPr lang="de-DE" dirty="0"/>
              <a:t>Martin Ludwig</a:t>
            </a:r>
          </a:p>
          <a:p>
            <a:pPr>
              <a:defRPr/>
            </a:pPr>
            <a:endParaRPr lang="de-DE" dirty="0"/>
          </a:p>
        </p:txBody>
      </p:sp>
      <p:pic>
        <p:nvPicPr>
          <p:cNvPr id="10" name="Inhaltsplatzhalter 9" descr="Ein Bild, das Karte, Text enthält.&#10;&#10;Automatisch generierte Beschreibung">
            <a:extLst>
              <a:ext uri="{FF2B5EF4-FFF2-40B4-BE49-F238E27FC236}">
                <a16:creationId xmlns:a16="http://schemas.microsoft.com/office/drawing/2014/main" id="{DA0389F3-AD8A-49B8-B55E-FD99DF65DD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07786" y="3304320"/>
            <a:ext cx="10408645" cy="7344172"/>
          </a:xfrm>
        </p:spPr>
      </p:pic>
      <p:pic>
        <p:nvPicPr>
          <p:cNvPr id="8" name="Bildplatzhalter 7" descr="Ein Bild, das Karte, Text enthält.&#10;&#10;Automatisch generierte Beschreibung">
            <a:extLst>
              <a:ext uri="{FF2B5EF4-FFF2-40B4-BE49-F238E27FC236}">
                <a16:creationId xmlns:a16="http://schemas.microsoft.com/office/drawing/2014/main" id="{0A3B5152-B804-4565-AE12-F48F5FACADE3}"/>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1305" b="1305"/>
          <a:stretch>
            <a:fillRect/>
          </a:stretch>
        </p:blipFill>
        <p:spPr>
          <a:xfrm>
            <a:off x="1528696" y="3272888"/>
            <a:ext cx="10470794" cy="7344172"/>
          </a:xfrm>
        </p:spPr>
      </p:pic>
    </p:spTree>
    <p:extLst>
      <p:ext uri="{BB962C8B-B14F-4D97-AF65-F5344CB8AC3E}">
        <p14:creationId xmlns:p14="http://schemas.microsoft.com/office/powerpoint/2010/main" val="238003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110BEFD-0E0F-4F08-B90F-8103FCF52AD3}"/>
              </a:ext>
            </a:extLst>
          </p:cNvPr>
          <p:cNvSpPr>
            <a:spLocks noGrp="1"/>
          </p:cNvSpPr>
          <p:nvPr>
            <p:ph type="ftr" sz="quarter" idx="11"/>
          </p:nvPr>
        </p:nvSpPr>
        <p:spPr/>
        <p:txBody>
          <a:bodyPr/>
          <a:lstStyle/>
          <a:p>
            <a:pPr>
              <a:defRPr/>
            </a:pPr>
            <a:r>
              <a:rPr lang="de-DE" dirty="0"/>
              <a:t>Edis </a:t>
            </a:r>
            <a:r>
              <a:rPr lang="de-DE" dirty="0" err="1"/>
              <a:t>Kurtanovic</a:t>
            </a:r>
            <a:endParaRPr lang="de-DE" dirty="0"/>
          </a:p>
        </p:txBody>
      </p:sp>
      <p:pic>
        <p:nvPicPr>
          <p:cNvPr id="15" name="Inhaltsplatzhalter 14" descr="Ein Bild, das Zeichnung enthält.&#10;&#10;Automatisch generierte Beschreibung">
            <a:extLst>
              <a:ext uri="{FF2B5EF4-FFF2-40B4-BE49-F238E27FC236}">
                <a16:creationId xmlns:a16="http://schemas.microsoft.com/office/drawing/2014/main" id="{6F56B886-C4E2-4CC8-8A33-69C3E043386C}"/>
              </a:ext>
            </a:extLst>
          </p:cNvPr>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16656496" y="6930697"/>
            <a:ext cx="3387874" cy="2473276"/>
          </a:xfrm>
        </p:spPr>
      </p:pic>
      <p:sp>
        <p:nvSpPr>
          <p:cNvPr id="4" name="Titel 3">
            <a:extLst>
              <a:ext uri="{FF2B5EF4-FFF2-40B4-BE49-F238E27FC236}">
                <a16:creationId xmlns:a16="http://schemas.microsoft.com/office/drawing/2014/main" id="{02834F7D-C5A4-44E2-8418-283C555A90F7}"/>
              </a:ext>
            </a:extLst>
          </p:cNvPr>
          <p:cNvSpPr>
            <a:spLocks noGrp="1"/>
          </p:cNvSpPr>
          <p:nvPr>
            <p:ph type="title"/>
          </p:nvPr>
        </p:nvSpPr>
        <p:spPr/>
        <p:txBody>
          <a:bodyPr/>
          <a:lstStyle/>
          <a:p>
            <a:r>
              <a:rPr lang="en-US" sz="8800" dirty="0"/>
              <a:t>Context</a:t>
            </a:r>
          </a:p>
        </p:txBody>
      </p:sp>
      <p:sp>
        <p:nvSpPr>
          <p:cNvPr id="5" name="Foliennummernplatzhalter 4">
            <a:extLst>
              <a:ext uri="{FF2B5EF4-FFF2-40B4-BE49-F238E27FC236}">
                <a16:creationId xmlns:a16="http://schemas.microsoft.com/office/drawing/2014/main" id="{20C84647-1DB2-4451-85BB-0058C31C2D4E}"/>
              </a:ext>
            </a:extLst>
          </p:cNvPr>
          <p:cNvSpPr>
            <a:spLocks noGrp="1"/>
          </p:cNvSpPr>
          <p:nvPr>
            <p:ph type="sldNum" sz="quarter" idx="10"/>
          </p:nvPr>
        </p:nvSpPr>
        <p:spPr/>
        <p:txBody>
          <a:bodyPr/>
          <a:lstStyle/>
          <a:p>
            <a:pPr>
              <a:defRPr/>
            </a:pPr>
            <a:fld id="{6D79B608-30BF-4780-AD74-2A39D90104E2}" type="slidenum">
              <a:rPr lang="de-DE" altLang="de-DE" smtClean="0"/>
              <a:pPr>
                <a:defRPr/>
              </a:pPr>
              <a:t>6</a:t>
            </a:fld>
            <a:endParaRPr lang="de-DE" altLang="de-DE" dirty="0"/>
          </a:p>
        </p:txBody>
      </p:sp>
      <p:pic>
        <p:nvPicPr>
          <p:cNvPr id="17" name="Grafik 16">
            <a:extLst>
              <a:ext uri="{FF2B5EF4-FFF2-40B4-BE49-F238E27FC236}">
                <a16:creationId xmlns:a16="http://schemas.microsoft.com/office/drawing/2014/main" id="{602B44DA-B986-4B7B-9467-79CECFF76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29" y="8277841"/>
            <a:ext cx="2918136" cy="2918136"/>
          </a:xfrm>
          <a:prstGeom prst="rect">
            <a:avLst/>
          </a:prstGeom>
        </p:spPr>
      </p:pic>
      <p:pic>
        <p:nvPicPr>
          <p:cNvPr id="19" name="Grafik 18">
            <a:extLst>
              <a:ext uri="{FF2B5EF4-FFF2-40B4-BE49-F238E27FC236}">
                <a16:creationId xmlns:a16="http://schemas.microsoft.com/office/drawing/2014/main" id="{4E38D9CA-5F7D-46A3-BCCB-4B1FEF362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816" y="3215821"/>
            <a:ext cx="2539682" cy="2539682"/>
          </a:xfrm>
          <a:prstGeom prst="rect">
            <a:avLst/>
          </a:prstGeom>
        </p:spPr>
      </p:pic>
      <p:pic>
        <p:nvPicPr>
          <p:cNvPr id="21" name="Grafik 20">
            <a:extLst>
              <a:ext uri="{FF2B5EF4-FFF2-40B4-BE49-F238E27FC236}">
                <a16:creationId xmlns:a16="http://schemas.microsoft.com/office/drawing/2014/main" id="{0FDE5A51-4F77-4DD0-9C2F-09A1C0AFA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8832" y="5588159"/>
            <a:ext cx="2539682" cy="2539682"/>
          </a:xfrm>
          <a:prstGeom prst="rect">
            <a:avLst/>
          </a:prstGeom>
        </p:spPr>
      </p:pic>
    </p:spTree>
    <p:extLst>
      <p:ext uri="{BB962C8B-B14F-4D97-AF65-F5344CB8AC3E}">
        <p14:creationId xmlns:p14="http://schemas.microsoft.com/office/powerpoint/2010/main" val="4222997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B95BF7-7B7C-48FF-8D79-630673D7B50A}"/>
              </a:ext>
            </a:extLst>
          </p:cNvPr>
          <p:cNvSpPr>
            <a:spLocks noGrp="1"/>
          </p:cNvSpPr>
          <p:nvPr>
            <p:ph type="title"/>
          </p:nvPr>
        </p:nvSpPr>
        <p:spPr/>
        <p:txBody>
          <a:bodyPr/>
          <a:lstStyle/>
          <a:p>
            <a:r>
              <a:rPr lang="de-DE" sz="8800" dirty="0"/>
              <a:t>Validation - Validation Set</a:t>
            </a:r>
          </a:p>
        </p:txBody>
      </p:sp>
      <p:sp>
        <p:nvSpPr>
          <p:cNvPr id="3" name="Foliennummernplatzhalter 2">
            <a:extLst>
              <a:ext uri="{FF2B5EF4-FFF2-40B4-BE49-F238E27FC236}">
                <a16:creationId xmlns:a16="http://schemas.microsoft.com/office/drawing/2014/main" id="{E7446312-D107-493A-834D-ED8177EEE697}"/>
              </a:ext>
            </a:extLst>
          </p:cNvPr>
          <p:cNvSpPr>
            <a:spLocks noGrp="1"/>
          </p:cNvSpPr>
          <p:nvPr>
            <p:ph type="sldNum" sz="quarter" idx="10"/>
          </p:nvPr>
        </p:nvSpPr>
        <p:spPr/>
        <p:txBody>
          <a:bodyPr/>
          <a:lstStyle/>
          <a:p>
            <a:pPr>
              <a:defRPr/>
            </a:pPr>
            <a:fld id="{6D79B608-30BF-4780-AD74-2A39D90104E2}" type="slidenum">
              <a:rPr lang="de-DE" altLang="de-DE" smtClean="0"/>
              <a:pPr>
                <a:defRPr/>
              </a:pPr>
              <a:t>60</a:t>
            </a:fld>
            <a:endParaRPr lang="de-DE" altLang="de-DE" dirty="0"/>
          </a:p>
        </p:txBody>
      </p:sp>
      <p:sp>
        <p:nvSpPr>
          <p:cNvPr id="4" name="Fußzeilenplatzhalter 3">
            <a:extLst>
              <a:ext uri="{FF2B5EF4-FFF2-40B4-BE49-F238E27FC236}">
                <a16:creationId xmlns:a16="http://schemas.microsoft.com/office/drawing/2014/main" id="{935E3AA6-2AB7-4C25-9C29-BB02CEDFF797}"/>
              </a:ext>
            </a:extLst>
          </p:cNvPr>
          <p:cNvSpPr>
            <a:spLocks noGrp="1"/>
          </p:cNvSpPr>
          <p:nvPr>
            <p:ph type="ftr" sz="quarter" idx="11"/>
          </p:nvPr>
        </p:nvSpPr>
        <p:spPr/>
        <p:txBody>
          <a:bodyPr/>
          <a:lstStyle/>
          <a:p>
            <a:pPr>
              <a:defRPr/>
            </a:pPr>
            <a:r>
              <a:rPr lang="de-DE" dirty="0"/>
              <a:t>Martin Ludwig</a:t>
            </a:r>
          </a:p>
          <a:p>
            <a:pPr>
              <a:defRPr/>
            </a:pPr>
            <a:endParaRPr lang="de-DE" dirty="0"/>
          </a:p>
        </p:txBody>
      </p:sp>
      <p:pic>
        <p:nvPicPr>
          <p:cNvPr id="12" name="Bildplatzhalter 11" descr="Ein Bild, das Karte, Text enthält.&#10;&#10;Automatisch generierte Beschreibung">
            <a:extLst>
              <a:ext uri="{FF2B5EF4-FFF2-40B4-BE49-F238E27FC236}">
                <a16:creationId xmlns:a16="http://schemas.microsoft.com/office/drawing/2014/main" id="{ED22C14B-7459-4C61-B075-83C4D045C0A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96" b="296"/>
          <a:stretch>
            <a:fillRect/>
          </a:stretch>
        </p:blipFill>
        <p:spPr>
          <a:xfrm>
            <a:off x="12192000" y="2968950"/>
            <a:ext cx="11089457" cy="7778099"/>
          </a:xfrm>
        </p:spPr>
      </p:pic>
      <p:pic>
        <p:nvPicPr>
          <p:cNvPr id="21" name="Grafik 20" descr="Ein Bild, das Screenshot enthält.&#10;&#10;Automatisch generierte Beschreibung">
            <a:extLst>
              <a:ext uri="{FF2B5EF4-FFF2-40B4-BE49-F238E27FC236}">
                <a16:creationId xmlns:a16="http://schemas.microsoft.com/office/drawing/2014/main" id="{A6027A33-A023-4FF5-B6D1-BB7B59BC3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91" y="2964515"/>
            <a:ext cx="11089457" cy="7824541"/>
          </a:xfrm>
          <a:prstGeom prst="rect">
            <a:avLst/>
          </a:prstGeom>
        </p:spPr>
      </p:pic>
    </p:spTree>
    <p:extLst>
      <p:ext uri="{BB962C8B-B14F-4D97-AF65-F5344CB8AC3E}">
        <p14:creationId xmlns:p14="http://schemas.microsoft.com/office/powerpoint/2010/main" val="44020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llipse 28">
            <a:extLst>
              <a:ext uri="{FF2B5EF4-FFF2-40B4-BE49-F238E27FC236}">
                <a16:creationId xmlns:a16="http://schemas.microsoft.com/office/drawing/2014/main" id="{395A74A7-074E-49C0-89F3-40D8F67908E9}"/>
              </a:ext>
            </a:extLst>
          </p:cNvPr>
          <p:cNvSpPr/>
          <p:nvPr/>
        </p:nvSpPr>
        <p:spPr bwMode="auto">
          <a:xfrm>
            <a:off x="10737752" y="11263694"/>
            <a:ext cx="1022200" cy="934962"/>
          </a:xfrm>
          <a:prstGeom prst="ellipse">
            <a:avLst/>
          </a:prstGeom>
          <a:solidFill>
            <a:srgbClr val="FFFFFF"/>
          </a:solidFill>
          <a:ln w="50800" cap="flat" cmpd="sng" algn="ctr">
            <a:solidFill>
              <a:srgbClr val="FF0000"/>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endParaRPr>
          </a:p>
        </p:txBody>
      </p:sp>
      <p:sp>
        <p:nvSpPr>
          <p:cNvPr id="15" name="Rechteck 14">
            <a:extLst>
              <a:ext uri="{FF2B5EF4-FFF2-40B4-BE49-F238E27FC236}">
                <a16:creationId xmlns:a16="http://schemas.microsoft.com/office/drawing/2014/main" id="{6AE847A7-C34C-49C0-A50D-9C327E12A867}"/>
              </a:ext>
            </a:extLst>
          </p:cNvPr>
          <p:cNvSpPr/>
          <p:nvPr/>
        </p:nvSpPr>
        <p:spPr bwMode="auto">
          <a:xfrm>
            <a:off x="2686944" y="7938120"/>
            <a:ext cx="15481720" cy="864096"/>
          </a:xfrm>
          <a:prstGeom prst="rect">
            <a:avLst/>
          </a:pr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endParaRPr>
          </a:p>
        </p:txBody>
      </p:sp>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sp>
        <p:nvSpPr>
          <p:cNvPr id="9" name="Inhaltsplatzhalter 8"/>
          <p:cNvSpPr>
            <a:spLocks noGrp="1"/>
          </p:cNvSpPr>
          <p:nvPr>
            <p:ph idx="12"/>
          </p:nvPr>
        </p:nvSpPr>
        <p:spPr>
          <a:ln>
            <a:solidFill>
              <a:srgbClr val="FF0000"/>
            </a:solidFill>
          </a:ln>
        </p:spPr>
        <p:txBody>
          <a:bodyPr/>
          <a:lstStyle/>
          <a:p>
            <a:pPr marL="571500" indent="-571500">
              <a:buFont typeface="Arial" panose="020B0604020202020204" pitchFamily="34" charset="0"/>
              <a:buChar char="•"/>
            </a:pPr>
            <a:r>
              <a:rPr lang="en-US" b="1" dirty="0"/>
              <a:t>How well do models trained in simulations generalize to reality?</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Expectations like those in the Performance Requirements: </a:t>
            </a:r>
          </a:p>
          <a:p>
            <a:pPr marL="1225550" lvl="1" indent="-571500">
              <a:buFont typeface="Wingdings" panose="05000000000000000000" pitchFamily="2" charset="2"/>
              <a:buChar char="§"/>
            </a:pPr>
            <a:r>
              <a:rPr lang="en-US" dirty="0"/>
              <a:t> amount existing dangers detected,    amount false alarms</a:t>
            </a:r>
          </a:p>
          <a:p>
            <a:pPr marL="1225550" lvl="1" indent="-571500">
              <a:buFont typeface="Wingdings" panose="05000000000000000000" pitchFamily="2" charset="2"/>
              <a:buChar char="§"/>
            </a:pPr>
            <a:r>
              <a:rPr lang="en-US" dirty="0"/>
              <a:t>ideally results as good as previous results which used simulated data</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Idea: </a:t>
            </a:r>
          </a:p>
          <a:p>
            <a:r>
              <a:rPr lang="en-US" dirty="0"/>
              <a:t>	Camera recording </a:t>
            </a:r>
            <a:r>
              <a:rPr lang="en-US" dirty="0">
                <a:solidFill>
                  <a:srgbClr val="00618F"/>
                </a:solidFill>
                <a:sym typeface="Wingdings" panose="05000000000000000000" pitchFamily="2" charset="2"/>
              </a:rPr>
              <a:t></a:t>
            </a:r>
            <a:r>
              <a:rPr lang="en-US" dirty="0">
                <a:sym typeface="Wingdings" panose="05000000000000000000" pitchFamily="2" charset="2"/>
              </a:rPr>
              <a:t> extracted frames </a:t>
            </a:r>
            <a:r>
              <a:rPr lang="en-US" dirty="0">
                <a:solidFill>
                  <a:srgbClr val="00618F"/>
                </a:solidFill>
                <a:sym typeface="Wingdings" panose="05000000000000000000" pitchFamily="2" charset="2"/>
              </a:rPr>
              <a:t></a:t>
            </a:r>
            <a:r>
              <a:rPr lang="en-US" dirty="0">
                <a:sym typeface="Wingdings" panose="05000000000000000000" pitchFamily="2" charset="2"/>
              </a:rPr>
              <a:t> prototype </a:t>
            </a:r>
            <a:r>
              <a:rPr lang="en-US" dirty="0">
                <a:solidFill>
                  <a:srgbClr val="00618F"/>
                </a:solidFill>
                <a:sym typeface="Wingdings" panose="05000000000000000000" pitchFamily="2" charset="2"/>
              </a:rPr>
              <a:t></a:t>
            </a:r>
            <a:r>
              <a:rPr lang="en-US" dirty="0">
                <a:sym typeface="Wingdings" panose="05000000000000000000" pitchFamily="2" charset="2"/>
              </a:rPr>
              <a:t> output </a:t>
            </a:r>
            <a:r>
              <a:rPr lang="en-US" dirty="0">
                <a:solidFill>
                  <a:srgbClr val="00618F"/>
                </a:solidFill>
                <a:sym typeface="Wingdings" panose="05000000000000000000" pitchFamily="2" charset="2"/>
              </a:rPr>
              <a:t></a:t>
            </a:r>
            <a:r>
              <a:rPr lang="en-US" dirty="0">
                <a:sym typeface="Wingdings" panose="05000000000000000000" pitchFamily="2" charset="2"/>
              </a:rPr>
              <a:t> analysis</a:t>
            </a:r>
            <a:endParaRPr lang="en-US" dirty="0"/>
          </a:p>
          <a:p>
            <a:pPr marL="571500" indent="-571500">
              <a:buFont typeface="Arial" panose="020B0604020202020204" pitchFamily="34" charset="0"/>
              <a:buChar char="•"/>
            </a:pPr>
            <a:endParaRPr lang="en-US" dirty="0">
              <a:solidFill>
                <a:schemeClr val="tx1"/>
              </a:solidFill>
            </a:endParaRPr>
          </a:p>
          <a:p>
            <a:pPr marL="571500" indent="-571500">
              <a:buFont typeface="Arial" panose="020B0604020202020204" pitchFamily="34" charset="0"/>
              <a:buChar char="•"/>
            </a:pPr>
            <a:endParaRPr lang="en-US" dirty="0">
              <a:solidFill>
                <a:schemeClr val="tx1"/>
              </a:solidFill>
            </a:endParaRPr>
          </a:p>
          <a:p>
            <a:pPr marL="571500" indent="-571500">
              <a:buFont typeface="Arial" panose="020B0604020202020204" pitchFamily="34" charset="0"/>
              <a:buChar char="•"/>
            </a:pPr>
            <a:endParaRPr lang="en-US" dirty="0">
              <a:solidFill>
                <a:schemeClr val="tx1"/>
              </a:solidFill>
            </a:endParaRPr>
          </a:p>
          <a:p>
            <a:pPr marL="571500" indent="-571500">
              <a:buFont typeface="Arial" panose="020B0604020202020204" pitchFamily="34" charset="0"/>
              <a:buChar char="•"/>
            </a:pPr>
            <a:endParaRPr lang="en-US" dirty="0">
              <a:solidFill>
                <a:schemeClr val="tx1"/>
              </a:solidFill>
            </a:endParaRPr>
          </a:p>
        </p:txBody>
      </p:sp>
      <p:sp>
        <p:nvSpPr>
          <p:cNvPr id="8" name="Titel 7"/>
          <p:cNvSpPr>
            <a:spLocks noGrp="1"/>
          </p:cNvSpPr>
          <p:nvPr>
            <p:ph type="title"/>
          </p:nvPr>
        </p:nvSpPr>
        <p:spPr/>
        <p:txBody>
          <a:bodyPr/>
          <a:lstStyle/>
          <a:p>
            <a:r>
              <a:rPr lang="en-US" sz="8800" dirty="0"/>
              <a:t>Validation using real data</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61</a:t>
            </a:fld>
            <a:endParaRPr lang="de-DE" altLang="de-DE" dirty="0"/>
          </a:p>
        </p:txBody>
      </p:sp>
      <p:cxnSp>
        <p:nvCxnSpPr>
          <p:cNvPr id="4" name="Gerade Verbindung mit Pfeil 3">
            <a:extLst>
              <a:ext uri="{FF2B5EF4-FFF2-40B4-BE49-F238E27FC236}">
                <a16:creationId xmlns:a16="http://schemas.microsoft.com/office/drawing/2014/main" id="{4E9DD7F0-949F-4300-A65B-643F5232AE14}"/>
              </a:ext>
            </a:extLst>
          </p:cNvPr>
          <p:cNvCxnSpPr/>
          <p:nvPr/>
        </p:nvCxnSpPr>
        <p:spPr bwMode="auto">
          <a:xfrm flipV="1">
            <a:off x="3118992" y="5201816"/>
            <a:ext cx="0" cy="504056"/>
          </a:xfrm>
          <a:prstGeom prst="straightConnector1">
            <a:avLst/>
          </a:prstGeom>
          <a:solidFill>
            <a:srgbClr val="FFFFFF"/>
          </a:solidFill>
          <a:ln w="50800" cap="flat" cmpd="sng" algn="ctr">
            <a:solidFill>
              <a:srgbClr val="004F8F"/>
            </a:solidFill>
            <a:prstDash val="solid"/>
            <a:bevel/>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Gerade Verbindung mit Pfeil 6">
            <a:extLst>
              <a:ext uri="{FF2B5EF4-FFF2-40B4-BE49-F238E27FC236}">
                <a16:creationId xmlns:a16="http://schemas.microsoft.com/office/drawing/2014/main" id="{2B1D7794-B9BB-4DB4-A9B7-46BFDF1E9A72}"/>
              </a:ext>
            </a:extLst>
          </p:cNvPr>
          <p:cNvCxnSpPr/>
          <p:nvPr/>
        </p:nvCxnSpPr>
        <p:spPr bwMode="auto">
          <a:xfrm>
            <a:off x="10679832" y="5201816"/>
            <a:ext cx="0" cy="576064"/>
          </a:xfrm>
          <a:prstGeom prst="straightConnector1">
            <a:avLst/>
          </a:prstGeom>
          <a:solidFill>
            <a:srgbClr val="FFFFFF"/>
          </a:solidFill>
          <a:ln w="50800" cap="flat" cmpd="sng" algn="ctr">
            <a:solidFill>
              <a:srgbClr val="00618F"/>
            </a:solidFill>
            <a:prstDash val="solid"/>
            <a:bevel/>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Grafik 16" descr="Ein Bild, das Uhr, Zeichnung enthält.&#10;&#10;Automatisch generierte Beschreibung">
            <a:extLst>
              <a:ext uri="{FF2B5EF4-FFF2-40B4-BE49-F238E27FC236}">
                <a16:creationId xmlns:a16="http://schemas.microsoft.com/office/drawing/2014/main" id="{6F35EE50-8545-4BBA-909D-C3D5A81E6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671" y="9119331"/>
            <a:ext cx="1118161" cy="965685"/>
          </a:xfrm>
          <a:prstGeom prst="rect">
            <a:avLst/>
          </a:prstGeom>
        </p:spPr>
      </p:pic>
      <p:pic>
        <p:nvPicPr>
          <p:cNvPr id="19" name="Grafik 18">
            <a:extLst>
              <a:ext uri="{FF2B5EF4-FFF2-40B4-BE49-F238E27FC236}">
                <a16:creationId xmlns:a16="http://schemas.microsoft.com/office/drawing/2014/main" id="{FB066D26-26C6-4DB3-972F-41C858CD11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5216" y="9017556"/>
            <a:ext cx="1118160" cy="1118160"/>
          </a:xfrm>
          <a:prstGeom prst="rect">
            <a:avLst/>
          </a:prstGeom>
        </p:spPr>
      </p:pic>
      <p:pic>
        <p:nvPicPr>
          <p:cNvPr id="21" name="Grafik 20">
            <a:extLst>
              <a:ext uri="{FF2B5EF4-FFF2-40B4-BE49-F238E27FC236}">
                <a16:creationId xmlns:a16="http://schemas.microsoft.com/office/drawing/2014/main" id="{C6D51161-626F-4A5F-BF2F-6598FFA254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62474" y="9323609"/>
            <a:ext cx="1368152" cy="761407"/>
          </a:xfrm>
          <a:prstGeom prst="rect">
            <a:avLst/>
          </a:prstGeom>
        </p:spPr>
      </p:pic>
      <p:pic>
        <p:nvPicPr>
          <p:cNvPr id="22" name="Grafik 21">
            <a:extLst>
              <a:ext uri="{FF2B5EF4-FFF2-40B4-BE49-F238E27FC236}">
                <a16:creationId xmlns:a16="http://schemas.microsoft.com/office/drawing/2014/main" id="{A978DB4F-BB3A-41DF-8AD1-BC345B72604D}"/>
              </a:ext>
            </a:extLst>
          </p:cNvPr>
          <p:cNvPicPr>
            <a:picLocks noChangeAspect="1"/>
          </p:cNvPicPr>
          <p:nvPr/>
        </p:nvPicPr>
        <p:blipFill>
          <a:blip r:embed="rId6"/>
          <a:stretch>
            <a:fillRect/>
          </a:stretch>
        </p:blipFill>
        <p:spPr>
          <a:xfrm>
            <a:off x="14458686" y="9323609"/>
            <a:ext cx="1477730" cy="864096"/>
          </a:xfrm>
          <a:prstGeom prst="rect">
            <a:avLst/>
          </a:prstGeom>
        </p:spPr>
      </p:pic>
      <p:pic>
        <p:nvPicPr>
          <p:cNvPr id="24" name="Grafik 23">
            <a:extLst>
              <a:ext uri="{FF2B5EF4-FFF2-40B4-BE49-F238E27FC236}">
                <a16:creationId xmlns:a16="http://schemas.microsoft.com/office/drawing/2014/main" id="{AF81AE06-D8D8-4A8A-B8EF-091054D0BC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42104" y="9216459"/>
            <a:ext cx="990524" cy="990524"/>
          </a:xfrm>
          <a:prstGeom prst="rect">
            <a:avLst/>
          </a:prstGeom>
        </p:spPr>
      </p:pic>
      <p:sp>
        <p:nvSpPr>
          <p:cNvPr id="27" name="Pfeil: nach oben 26">
            <a:extLst>
              <a:ext uri="{FF2B5EF4-FFF2-40B4-BE49-F238E27FC236}">
                <a16:creationId xmlns:a16="http://schemas.microsoft.com/office/drawing/2014/main" id="{B67213F1-FC76-40C6-9CD4-F9CA5D34ABBA}"/>
              </a:ext>
            </a:extLst>
          </p:cNvPr>
          <p:cNvSpPr/>
          <p:nvPr/>
        </p:nvSpPr>
        <p:spPr bwMode="auto">
          <a:xfrm>
            <a:off x="10895856" y="9251601"/>
            <a:ext cx="486001" cy="1926879"/>
          </a:xfrm>
          <a:prstGeom prst="upArrow">
            <a:avLst/>
          </a:prstGeom>
          <a:solidFill>
            <a:srgbClr val="FFFFFF"/>
          </a:solidFill>
          <a:ln w="50800" cap="flat" cmpd="sng" algn="ctr">
            <a:solidFill>
              <a:srgbClr val="FF0000"/>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9144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endParaRPr>
          </a:p>
        </p:txBody>
      </p:sp>
      <p:sp>
        <p:nvSpPr>
          <p:cNvPr id="28" name="Textfeld 27">
            <a:extLst>
              <a:ext uri="{FF2B5EF4-FFF2-40B4-BE49-F238E27FC236}">
                <a16:creationId xmlns:a16="http://schemas.microsoft.com/office/drawing/2014/main" id="{504A844F-C6EA-4113-B13E-98CBAE59E747}"/>
              </a:ext>
            </a:extLst>
          </p:cNvPr>
          <p:cNvSpPr txBox="1"/>
          <p:nvPr/>
        </p:nvSpPr>
        <p:spPr>
          <a:xfrm>
            <a:off x="10786720" y="11223343"/>
            <a:ext cx="1190274" cy="1015663"/>
          </a:xfrm>
          <a:prstGeom prst="rect">
            <a:avLst/>
          </a:prstGeom>
          <a:noFill/>
        </p:spPr>
        <p:txBody>
          <a:bodyPr wrap="square" rtlCol="0">
            <a:spAutoFit/>
          </a:bodyPr>
          <a:lstStyle/>
          <a:p>
            <a:r>
              <a:rPr lang="en-US" sz="6000" b="1" dirty="0">
                <a:solidFill>
                  <a:srgbClr val="FF0000"/>
                </a:solidFill>
                <a:latin typeface="+mn-lt"/>
              </a:rPr>
              <a:t>+?</a:t>
            </a:r>
          </a:p>
        </p:txBody>
      </p:sp>
    </p:spTree>
    <p:extLst>
      <p:ext uri="{BB962C8B-B14F-4D97-AF65-F5344CB8AC3E}">
        <p14:creationId xmlns:p14="http://schemas.microsoft.com/office/powerpoint/2010/main" val="361248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P spid="2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r>
              <a:rPr lang="de-DE" dirty="0"/>
              <a:t> 	| </a:t>
            </a:r>
            <a:r>
              <a:rPr lang="de-DE" dirty="0" err="1"/>
              <a:t>video</a:t>
            </a:r>
            <a:r>
              <a:rPr lang="de-DE" dirty="0"/>
              <a:t> link: </a:t>
            </a:r>
            <a:r>
              <a:rPr lang="de-DE" dirty="0">
                <a:hlinkClick r:id="rId3"/>
              </a:rPr>
              <a:t>https://www.youtube.com/watch?v=r9TzCc8Z_N0</a:t>
            </a:r>
            <a:r>
              <a:rPr lang="de-DE" dirty="0"/>
              <a:t> [September 17th 2020  23:36]</a:t>
            </a:r>
          </a:p>
        </p:txBody>
      </p:sp>
      <p:sp>
        <p:nvSpPr>
          <p:cNvPr id="9" name="Inhaltsplatzhalter 8"/>
          <p:cNvSpPr>
            <a:spLocks noGrp="1"/>
          </p:cNvSpPr>
          <p:nvPr>
            <p:ph idx="12"/>
          </p:nvPr>
        </p:nvSpPr>
        <p:spPr/>
        <p:txBody>
          <a:bodyPr/>
          <a:lstStyle/>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Looking for: </a:t>
            </a:r>
          </a:p>
          <a:p>
            <a:pPr marL="1225550" lvl="1" indent="-571500"/>
            <a:r>
              <a:rPr lang="en-US" dirty="0"/>
              <a:t>underground station</a:t>
            </a:r>
          </a:p>
          <a:p>
            <a:pPr marL="1225550" lvl="1" indent="-571500"/>
            <a:r>
              <a:rPr lang="en-US" dirty="0"/>
              <a:t>similar point of view</a:t>
            </a:r>
          </a:p>
          <a:p>
            <a:pPr marL="1225550" lvl="1" indent="-571500"/>
            <a:r>
              <a:rPr lang="en-US" dirty="0"/>
              <a:t>humans across the scene</a:t>
            </a:r>
          </a:p>
          <a:p>
            <a:pPr marL="1225550" lvl="1" indent="-571500"/>
            <a:r>
              <a:rPr lang="en-US" dirty="0"/>
              <a:t>good enough quality to recognize things</a:t>
            </a:r>
          </a:p>
          <a:p>
            <a:pPr marL="571500" indent="-571500"/>
            <a:endParaRPr lang="en-US" dirty="0"/>
          </a:p>
          <a:p>
            <a:pPr marL="571500" indent="-571500">
              <a:buFont typeface="Wingdings" panose="05000000000000000000" pitchFamily="2" charset="2"/>
              <a:buChar char="à"/>
            </a:pPr>
            <a:r>
              <a:rPr lang="en-US" b="1" dirty="0">
                <a:sym typeface="Wingdings" panose="05000000000000000000" pitchFamily="2" charset="2"/>
              </a:rPr>
              <a:t> Very hard to find such videos!</a:t>
            </a:r>
          </a:p>
          <a:p>
            <a:pPr marL="571500" indent="-571500">
              <a:buFont typeface="Wingdings" panose="05000000000000000000" pitchFamily="2" charset="2"/>
              <a:buChar char="à"/>
            </a:pPr>
            <a:endParaRPr lang="en-US" b="1" dirty="0">
              <a:sym typeface="Wingdings" panose="05000000000000000000" pitchFamily="2" charset="2"/>
            </a:endParaRPr>
          </a:p>
          <a:p>
            <a:pPr marL="571500" indent="-571500">
              <a:buFont typeface="Arial" panose="020B0604020202020204" pitchFamily="34" charset="0"/>
              <a:buChar char="•"/>
            </a:pPr>
            <a:r>
              <a:rPr lang="en-US" dirty="0">
                <a:sym typeface="Wingdings" panose="05000000000000000000" pitchFamily="2" charset="2"/>
              </a:rPr>
              <a:t>Chosen video: “</a:t>
            </a:r>
            <a:r>
              <a:rPr lang="en-US" dirty="0" err="1">
                <a:sym typeface="Wingdings" panose="05000000000000000000" pitchFamily="2" charset="2"/>
              </a:rPr>
              <a:t>Koelner</a:t>
            </a:r>
            <a:r>
              <a:rPr lang="en-US" dirty="0">
                <a:sym typeface="Wingdings" panose="05000000000000000000" pitchFamily="2" charset="2"/>
              </a:rPr>
              <a:t> </a:t>
            </a:r>
            <a:r>
              <a:rPr lang="en-US" dirty="0" err="1">
                <a:sym typeface="Wingdings" panose="05000000000000000000" pitchFamily="2" charset="2"/>
              </a:rPr>
              <a:t>Schubser</a:t>
            </a:r>
            <a:r>
              <a:rPr lang="en-US" dirty="0">
                <a:sym typeface="Wingdings" panose="05000000000000000000" pitchFamily="2" charset="2"/>
              </a:rPr>
              <a:t>” (2018)</a:t>
            </a:r>
          </a:p>
          <a:p>
            <a:endParaRPr lang="en-US" b="1" dirty="0"/>
          </a:p>
        </p:txBody>
      </p:sp>
      <p:sp>
        <p:nvSpPr>
          <p:cNvPr id="8" name="Titel 7"/>
          <p:cNvSpPr>
            <a:spLocks noGrp="1"/>
          </p:cNvSpPr>
          <p:nvPr>
            <p:ph type="title"/>
          </p:nvPr>
        </p:nvSpPr>
        <p:spPr>
          <a:xfrm>
            <a:off x="1894856" y="71437"/>
            <a:ext cx="18873787" cy="2916734"/>
          </a:xfrm>
        </p:spPr>
        <p:txBody>
          <a:bodyPr/>
          <a:lstStyle/>
          <a:p>
            <a:r>
              <a:rPr lang="en-US" sz="8800" dirty="0"/>
              <a:t>Validation using real data – </a:t>
            </a:r>
            <a:br>
              <a:rPr lang="en-US" sz="8800" dirty="0"/>
            </a:br>
            <a:r>
              <a:rPr lang="en-US" sz="8800" dirty="0"/>
              <a:t>Searching for good camera recordings</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62</a:t>
            </a:fld>
            <a:endParaRPr lang="de-DE" altLang="de-DE" dirty="0"/>
          </a:p>
        </p:txBody>
      </p:sp>
      <p:pic>
        <p:nvPicPr>
          <p:cNvPr id="6" name="Grafik 5">
            <a:extLst>
              <a:ext uri="{FF2B5EF4-FFF2-40B4-BE49-F238E27FC236}">
                <a16:creationId xmlns:a16="http://schemas.microsoft.com/office/drawing/2014/main" id="{305FC290-5E2C-4326-AA37-C859E29EFB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4920" y="11683274"/>
            <a:ext cx="1118160" cy="1118160"/>
          </a:xfrm>
          <a:prstGeom prst="rect">
            <a:avLst/>
          </a:prstGeom>
        </p:spPr>
      </p:pic>
    </p:spTree>
    <p:extLst>
      <p:ext uri="{BB962C8B-B14F-4D97-AF65-F5344CB8AC3E}">
        <p14:creationId xmlns:p14="http://schemas.microsoft.com/office/powerpoint/2010/main" val="1728077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r>
              <a:rPr lang="de-DE" dirty="0"/>
              <a:t> 	| Source: </a:t>
            </a:r>
            <a:r>
              <a:rPr lang="de-DE" dirty="0">
                <a:hlinkClick r:id="rId5"/>
              </a:rPr>
              <a:t>https://www.youtube.com/watch?v=r9TzCc8Z_N0</a:t>
            </a:r>
            <a:r>
              <a:rPr lang="de-DE" dirty="0"/>
              <a:t>  [18th September 2020  01:07]</a:t>
            </a:r>
          </a:p>
        </p:txBody>
      </p:sp>
      <p:pic>
        <p:nvPicPr>
          <p:cNvPr id="3" name="Koelner_Schubser_speedupx3">
            <a:hlinkClick r:id="" action="ppaction://media"/>
            <a:extLst>
              <a:ext uri="{FF2B5EF4-FFF2-40B4-BE49-F238E27FC236}">
                <a16:creationId xmlns:a16="http://schemas.microsoft.com/office/drawing/2014/main" id="{6EE118D4-D9E8-4C67-B532-BF5339D4CA3B}"/>
              </a:ext>
            </a:extLst>
          </p:cNvPr>
          <p:cNvPicPr>
            <a:picLocks noGrp="1" noChangeAspect="1"/>
          </p:cNvPicPr>
          <p:nvPr>
            <p:ph idx="12"/>
            <a:videoFile r:link="rId2"/>
            <p:extLst>
              <p:ext uri="{DAA4B4D4-6D71-4841-9C94-3DE7FCFB9230}">
                <p14:media xmlns:p14="http://schemas.microsoft.com/office/powerpoint/2010/main" r:embed="rId1"/>
              </p:ext>
            </p:extLst>
          </p:nvPr>
        </p:nvPicPr>
        <p:blipFill>
          <a:blip r:embed="rId6"/>
          <a:stretch>
            <a:fillRect/>
          </a:stretch>
        </p:blipFill>
        <p:spPr>
          <a:xfrm>
            <a:off x="3319463" y="3322346"/>
            <a:ext cx="15857313" cy="8920008"/>
          </a:xfrm>
        </p:spPr>
      </p:pic>
      <p:sp>
        <p:nvSpPr>
          <p:cNvPr id="5" name="Foliennummernplatzhalter 4"/>
          <p:cNvSpPr>
            <a:spLocks noGrp="1"/>
          </p:cNvSpPr>
          <p:nvPr>
            <p:ph type="sldNum" sz="quarter" idx="10"/>
          </p:nvPr>
        </p:nvSpPr>
        <p:spPr/>
        <p:txBody>
          <a:bodyPr/>
          <a:lstStyle/>
          <a:p>
            <a:fld id="{6D79B608-30BF-4780-AD74-2A39D90104E2}" type="slidenum">
              <a:rPr lang="de-DE" altLang="de-DE" smtClean="0"/>
              <a:pPr/>
              <a:t>63</a:t>
            </a:fld>
            <a:endParaRPr lang="de-DE" altLang="de-DE" dirty="0"/>
          </a:p>
        </p:txBody>
      </p:sp>
      <p:pic>
        <p:nvPicPr>
          <p:cNvPr id="10" name="Grafik 9" descr="Ein Bild, das Uhr, Zeichnung enthält.&#10;&#10;Automatisch generierte Beschreibung">
            <a:extLst>
              <a:ext uri="{FF2B5EF4-FFF2-40B4-BE49-F238E27FC236}">
                <a16:creationId xmlns:a16="http://schemas.microsoft.com/office/drawing/2014/main" id="{B0939BDA-C946-4EDE-9FC4-B5C6C93C64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34919" y="11724963"/>
            <a:ext cx="1118161" cy="965685"/>
          </a:xfrm>
          <a:prstGeom prst="rect">
            <a:avLst/>
          </a:prstGeom>
        </p:spPr>
      </p:pic>
      <p:sp>
        <p:nvSpPr>
          <p:cNvPr id="9" name="Titel 7">
            <a:extLst>
              <a:ext uri="{FF2B5EF4-FFF2-40B4-BE49-F238E27FC236}">
                <a16:creationId xmlns:a16="http://schemas.microsoft.com/office/drawing/2014/main" id="{5CC89606-22C1-4FA9-A8AC-71F55E3841D2}"/>
              </a:ext>
            </a:extLst>
          </p:cNvPr>
          <p:cNvSpPr>
            <a:spLocks noGrp="1"/>
          </p:cNvSpPr>
          <p:nvPr>
            <p:ph type="title"/>
          </p:nvPr>
        </p:nvSpPr>
        <p:spPr>
          <a:xfrm>
            <a:off x="1894856" y="71437"/>
            <a:ext cx="18873787" cy="2916734"/>
          </a:xfrm>
        </p:spPr>
        <p:txBody>
          <a:bodyPr/>
          <a:lstStyle/>
          <a:p>
            <a:r>
              <a:rPr lang="en-US" sz="8800" dirty="0"/>
              <a:t>Validation using real data – </a:t>
            </a:r>
            <a:br>
              <a:rPr lang="en-US" sz="8800" dirty="0"/>
            </a:br>
            <a:r>
              <a:rPr lang="en-US" sz="8800" dirty="0"/>
              <a:t>The chosen video (“</a:t>
            </a:r>
            <a:r>
              <a:rPr lang="en-US" sz="8800" dirty="0" err="1"/>
              <a:t>Koelner</a:t>
            </a:r>
            <a:r>
              <a:rPr lang="en-US" sz="8800" dirty="0"/>
              <a:t> </a:t>
            </a:r>
            <a:r>
              <a:rPr lang="en-US" sz="8800" dirty="0" err="1"/>
              <a:t>Schubser</a:t>
            </a:r>
            <a:r>
              <a:rPr lang="en-US" sz="8800" dirty="0"/>
              <a:t>”)</a:t>
            </a:r>
          </a:p>
        </p:txBody>
      </p:sp>
    </p:spTree>
    <p:extLst>
      <p:ext uri="{BB962C8B-B14F-4D97-AF65-F5344CB8AC3E}">
        <p14:creationId xmlns:p14="http://schemas.microsoft.com/office/powerpoint/2010/main" val="24232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sp>
        <p:nvSpPr>
          <p:cNvPr id="9" name="Inhaltsplatzhalter 8"/>
          <p:cNvSpPr>
            <a:spLocks noGrp="1"/>
          </p:cNvSpPr>
          <p:nvPr>
            <p:ph idx="12"/>
          </p:nvPr>
        </p:nvSpPr>
        <p:spPr/>
        <p:txBody>
          <a:bodyPr/>
          <a:lstStyle/>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77 interesting frames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64</a:t>
            </a:fld>
            <a:endParaRPr lang="de-DE" altLang="de-DE" dirty="0"/>
          </a:p>
        </p:txBody>
      </p:sp>
      <p:pic>
        <p:nvPicPr>
          <p:cNvPr id="13" name="Grafik 12" descr="Ein Bild, das Zug, Szene, Straße, Plattform enthält.&#10;&#10;Automatisch generierte Beschreibung">
            <a:extLst>
              <a:ext uri="{FF2B5EF4-FFF2-40B4-BE49-F238E27FC236}">
                <a16:creationId xmlns:a16="http://schemas.microsoft.com/office/drawing/2014/main" id="{EAD2C5ED-6720-44B8-87D2-9D32E4F0DB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000" y="5040000"/>
            <a:ext cx="4896000" cy="2754000"/>
          </a:xfrm>
          <a:prstGeom prst="rect">
            <a:avLst/>
          </a:prstGeom>
        </p:spPr>
      </p:pic>
      <p:pic>
        <p:nvPicPr>
          <p:cNvPr id="15" name="Grafik 14" descr="Ein Bild, das Zug, Straße, Szene, Plattform enthält.&#10;&#10;Automatisch generierte Beschreibung">
            <a:extLst>
              <a:ext uri="{FF2B5EF4-FFF2-40B4-BE49-F238E27FC236}">
                <a16:creationId xmlns:a16="http://schemas.microsoft.com/office/drawing/2014/main" id="{C33422E3-313D-4A27-9FDB-A2031EBDCB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288" y="5040000"/>
            <a:ext cx="4896000" cy="2754000"/>
          </a:xfrm>
          <a:prstGeom prst="rect">
            <a:avLst/>
          </a:prstGeom>
        </p:spPr>
      </p:pic>
      <p:pic>
        <p:nvPicPr>
          <p:cNvPr id="17" name="Grafik 16" descr="Ein Bild, das Zug, Straße, Plattform, U-Bahn enthält.&#10;&#10;Automatisch generierte Beschreibung">
            <a:extLst>
              <a:ext uri="{FF2B5EF4-FFF2-40B4-BE49-F238E27FC236}">
                <a16:creationId xmlns:a16="http://schemas.microsoft.com/office/drawing/2014/main" id="{BFBE6682-FAEA-43C7-9F2D-270D22BBB3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00692" y="5040000"/>
            <a:ext cx="4896000" cy="2754000"/>
          </a:xfrm>
          <a:prstGeom prst="rect">
            <a:avLst/>
          </a:prstGeom>
        </p:spPr>
      </p:pic>
      <p:pic>
        <p:nvPicPr>
          <p:cNvPr id="19" name="Grafik 18" descr="Ein Bild, das Zug, Straße, stehend, Plattform enthält.&#10;&#10;Automatisch generierte Beschreibung">
            <a:extLst>
              <a:ext uri="{FF2B5EF4-FFF2-40B4-BE49-F238E27FC236}">
                <a16:creationId xmlns:a16="http://schemas.microsoft.com/office/drawing/2014/main" id="{ECDDEDCF-9AF7-40C4-A03C-52C37BDF8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86961" y="5040000"/>
            <a:ext cx="4896000" cy="2754000"/>
          </a:xfrm>
          <a:prstGeom prst="rect">
            <a:avLst/>
          </a:prstGeom>
        </p:spPr>
      </p:pic>
      <p:pic>
        <p:nvPicPr>
          <p:cNvPr id="21" name="Grafik 20" descr="Ein Bild, das Zug, Straße, Plattform, Bahnhof enthält.&#10;&#10;Automatisch generierte Beschreibung">
            <a:extLst>
              <a:ext uri="{FF2B5EF4-FFF2-40B4-BE49-F238E27FC236}">
                <a16:creationId xmlns:a16="http://schemas.microsoft.com/office/drawing/2014/main" id="{60B90B77-69C6-40D5-98E8-45E57A631C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8000" y="9180000"/>
            <a:ext cx="4896000" cy="2754000"/>
          </a:xfrm>
          <a:prstGeom prst="rect">
            <a:avLst/>
          </a:prstGeom>
        </p:spPr>
      </p:pic>
      <p:pic>
        <p:nvPicPr>
          <p:cNvPr id="23" name="Grafik 22" descr="Ein Bild, das drinnen, Zug, Straße, Küche enthält.&#10;&#10;Automatisch generierte Beschreibung">
            <a:extLst>
              <a:ext uri="{FF2B5EF4-FFF2-40B4-BE49-F238E27FC236}">
                <a16:creationId xmlns:a16="http://schemas.microsoft.com/office/drawing/2014/main" id="{306D0E6E-205C-4AF2-9AD1-7A64DC7375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11480" y="9180000"/>
            <a:ext cx="4896000" cy="2754000"/>
          </a:xfrm>
          <a:prstGeom prst="rect">
            <a:avLst/>
          </a:prstGeom>
        </p:spPr>
      </p:pic>
      <p:pic>
        <p:nvPicPr>
          <p:cNvPr id="25" name="Grafik 24" descr="Ein Bild, das drinnen, Zug, Straße, Plattform enthält.&#10;&#10;Automatisch generierte Beschreibung">
            <a:extLst>
              <a:ext uri="{FF2B5EF4-FFF2-40B4-BE49-F238E27FC236}">
                <a16:creationId xmlns:a16="http://schemas.microsoft.com/office/drawing/2014/main" id="{E6310648-42A0-4F30-B5E7-C60403BD48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291433" y="9180000"/>
            <a:ext cx="4896000" cy="2754000"/>
          </a:xfrm>
          <a:prstGeom prst="rect">
            <a:avLst/>
          </a:prstGeom>
        </p:spPr>
      </p:pic>
      <p:pic>
        <p:nvPicPr>
          <p:cNvPr id="27" name="Grafik 26" descr="Ein Bild, das Straße, Zug, Plattform, Bahnhof enthält.&#10;&#10;Automatisch generierte Beschreibung">
            <a:extLst>
              <a:ext uri="{FF2B5EF4-FFF2-40B4-BE49-F238E27FC236}">
                <a16:creationId xmlns:a16="http://schemas.microsoft.com/office/drawing/2014/main" id="{AE8E9F5B-C967-4237-884C-72BC9CE78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187433" y="9180000"/>
            <a:ext cx="4896000" cy="2754000"/>
          </a:xfrm>
          <a:prstGeom prst="rect">
            <a:avLst/>
          </a:prstGeom>
        </p:spPr>
      </p:pic>
      <p:pic>
        <p:nvPicPr>
          <p:cNvPr id="28" name="Grafik 27">
            <a:extLst>
              <a:ext uri="{FF2B5EF4-FFF2-40B4-BE49-F238E27FC236}">
                <a16:creationId xmlns:a16="http://schemas.microsoft.com/office/drawing/2014/main" id="{6B8B0678-2CAD-42DB-8BBE-774991AEC35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534920" y="11683274"/>
            <a:ext cx="1118160" cy="1118160"/>
          </a:xfrm>
          <a:prstGeom prst="rect">
            <a:avLst/>
          </a:prstGeom>
        </p:spPr>
      </p:pic>
      <p:sp>
        <p:nvSpPr>
          <p:cNvPr id="16" name="Titel 7">
            <a:extLst>
              <a:ext uri="{FF2B5EF4-FFF2-40B4-BE49-F238E27FC236}">
                <a16:creationId xmlns:a16="http://schemas.microsoft.com/office/drawing/2014/main" id="{F91C9EAA-9D9D-4368-BC0B-30004113C40D}"/>
              </a:ext>
            </a:extLst>
          </p:cNvPr>
          <p:cNvSpPr txBox="1">
            <a:spLocks/>
          </p:cNvSpPr>
          <p:nvPr/>
        </p:nvSpPr>
        <p:spPr>
          <a:xfrm>
            <a:off x="1894856" y="71437"/>
            <a:ext cx="18873787" cy="2916734"/>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en-US" sz="8800" dirty="0"/>
              <a:t>Validation using real data – </a:t>
            </a:r>
            <a:br>
              <a:rPr lang="en-US" sz="8800" dirty="0"/>
            </a:br>
            <a:r>
              <a:rPr lang="en-US" sz="8800" dirty="0"/>
              <a:t>Extracting Frames</a:t>
            </a:r>
          </a:p>
        </p:txBody>
      </p:sp>
    </p:spTree>
    <p:extLst>
      <p:ext uri="{BB962C8B-B14F-4D97-AF65-F5344CB8AC3E}">
        <p14:creationId xmlns:p14="http://schemas.microsoft.com/office/powerpoint/2010/main" val="3044098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a:xfrm>
            <a:off x="8077200" y="12712700"/>
            <a:ext cx="8229600" cy="730250"/>
          </a:xfrm>
        </p:spPr>
        <p:txBody>
          <a:bodyPr vert="horz" lIns="91440" tIns="45720" rIns="91440" bIns="45720" rtlCol="0" anchor="ctr">
            <a:normAutofit/>
          </a:bodyPr>
          <a:lstStyle/>
          <a:p>
            <a:pPr algn="ctr" eaLnBrk="1" hangingPunct="1"/>
            <a:endParaRPr lang="en-US" sz="1200" kern="1200">
              <a:solidFill>
                <a:srgbClr val="FFFFFF"/>
              </a:solidFill>
              <a:latin typeface="+mn-lt"/>
              <a:ea typeface="+mn-ea"/>
              <a:cs typeface="+mn-cs"/>
            </a:endParaRPr>
          </a:p>
        </p:txBody>
      </p:sp>
      <p:sp>
        <p:nvSpPr>
          <p:cNvPr id="5" name="Foliennummernplatzhalter 4"/>
          <p:cNvSpPr>
            <a:spLocks noGrp="1"/>
          </p:cNvSpPr>
          <p:nvPr>
            <p:ph type="sldNum" sz="quarter" idx="10"/>
          </p:nvPr>
        </p:nvSpPr>
        <p:spPr>
          <a:xfrm>
            <a:off x="17221200" y="12712700"/>
            <a:ext cx="5486400" cy="730250"/>
          </a:xfrm>
        </p:spPr>
        <p:txBody>
          <a:bodyPr vert="horz" lIns="91440" tIns="45720" rIns="91440" bIns="45720" rtlCol="0" anchor="ctr">
            <a:normAutofit/>
          </a:bodyPr>
          <a:lstStyle/>
          <a:p>
            <a:pPr eaLnBrk="1" hangingPunct="1">
              <a:spcAft>
                <a:spcPts val="600"/>
              </a:spcAft>
            </a:pPr>
            <a:fld id="{6D79B608-30BF-4780-AD74-2A39D90104E2}" type="slidenum">
              <a:rPr lang="en-US" altLang="de-DE" sz="1200">
                <a:solidFill>
                  <a:srgbClr val="FFFFFF"/>
                </a:solidFill>
                <a:ea typeface="+mn-ea"/>
                <a:cs typeface="+mn-cs"/>
              </a:rPr>
              <a:pPr eaLnBrk="1" hangingPunct="1">
                <a:spcAft>
                  <a:spcPts val="600"/>
                </a:spcAft>
              </a:pPr>
              <a:t>65</a:t>
            </a:fld>
            <a:endParaRPr lang="en-US" altLang="de-DE" sz="1200">
              <a:solidFill>
                <a:srgbClr val="FFFFFF"/>
              </a:solidFill>
              <a:ea typeface="+mn-ea"/>
              <a:cs typeface="+mn-cs"/>
            </a:endParaRPr>
          </a:p>
        </p:txBody>
      </p:sp>
      <p:pic>
        <p:nvPicPr>
          <p:cNvPr id="10" name="Inhaltsplatzhalter 9" descr="Ein Bild, das drinnen, Zug, Straße, Küche enthält.&#10;&#10;Automatisch generierte Beschreibung">
            <a:extLst>
              <a:ext uri="{FF2B5EF4-FFF2-40B4-BE49-F238E27FC236}">
                <a16:creationId xmlns:a16="http://schemas.microsoft.com/office/drawing/2014/main" id="{448A84E1-7142-4C09-AC33-00E4BFEF22BE}"/>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0" y="-3369"/>
            <a:ext cx="24384000" cy="13716001"/>
          </a:xfrm>
        </p:spPr>
      </p:pic>
    </p:spTree>
    <p:extLst>
      <p:ext uri="{BB962C8B-B14F-4D97-AF65-F5344CB8AC3E}">
        <p14:creationId xmlns:p14="http://schemas.microsoft.com/office/powerpoint/2010/main" val="23513783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pic>
        <p:nvPicPr>
          <p:cNvPr id="4" name="Inhaltsplatzhalter 3" descr="Ein Bild, das Essen, Zeichnung enthält.&#10;&#10;Automatisch generierte Beschreibung">
            <a:extLst>
              <a:ext uri="{FF2B5EF4-FFF2-40B4-BE49-F238E27FC236}">
                <a16:creationId xmlns:a16="http://schemas.microsoft.com/office/drawing/2014/main" id="{2D47CC19-5C2C-488B-B89C-4BA2B33C0C55}"/>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11975976" y="3564566"/>
            <a:ext cx="12392780" cy="6884878"/>
          </a:xfrm>
        </p:spPr>
      </p:pic>
      <p:sp>
        <p:nvSpPr>
          <p:cNvPr id="5" name="Foliennummernplatzhalter 4"/>
          <p:cNvSpPr>
            <a:spLocks noGrp="1"/>
          </p:cNvSpPr>
          <p:nvPr>
            <p:ph type="sldNum" sz="quarter" idx="10"/>
          </p:nvPr>
        </p:nvSpPr>
        <p:spPr/>
        <p:txBody>
          <a:bodyPr/>
          <a:lstStyle/>
          <a:p>
            <a:fld id="{6D79B608-30BF-4780-AD74-2A39D90104E2}" type="slidenum">
              <a:rPr lang="de-DE" altLang="de-DE" smtClean="0"/>
              <a:pPr/>
              <a:t>66</a:t>
            </a:fld>
            <a:endParaRPr lang="de-DE" altLang="de-DE" dirty="0"/>
          </a:p>
        </p:txBody>
      </p:sp>
      <p:pic>
        <p:nvPicPr>
          <p:cNvPr id="7" name="Grafik 6" descr="Ein Bild, das drinnen, Zug, Straße, Küche enthält.&#10;&#10;Automatisch generierte Beschreibung">
            <a:extLst>
              <a:ext uri="{FF2B5EF4-FFF2-40B4-BE49-F238E27FC236}">
                <a16:creationId xmlns:a16="http://schemas.microsoft.com/office/drawing/2014/main" id="{A77A6A8F-3829-4861-B550-D23DA2C8F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816" y="4198930"/>
            <a:ext cx="11064213" cy="6223620"/>
          </a:xfrm>
          <a:prstGeom prst="rect">
            <a:avLst/>
          </a:prstGeom>
        </p:spPr>
      </p:pic>
      <p:sp>
        <p:nvSpPr>
          <p:cNvPr id="13" name="Titel 7">
            <a:extLst>
              <a:ext uri="{FF2B5EF4-FFF2-40B4-BE49-F238E27FC236}">
                <a16:creationId xmlns:a16="http://schemas.microsoft.com/office/drawing/2014/main" id="{71D5995A-9E58-404F-9781-CE12C3ABD26C}"/>
              </a:ext>
            </a:extLst>
          </p:cNvPr>
          <p:cNvSpPr>
            <a:spLocks noGrp="1"/>
          </p:cNvSpPr>
          <p:nvPr>
            <p:ph type="title"/>
          </p:nvPr>
        </p:nvSpPr>
        <p:spPr>
          <a:xfrm>
            <a:off x="1894856" y="196850"/>
            <a:ext cx="18873787" cy="1439863"/>
          </a:xfrm>
        </p:spPr>
        <p:txBody>
          <a:bodyPr/>
          <a:lstStyle/>
          <a:p>
            <a:r>
              <a:rPr lang="en-US" sz="8800" dirty="0"/>
              <a:t>Validation using real data – First results</a:t>
            </a:r>
          </a:p>
        </p:txBody>
      </p:sp>
    </p:spTree>
    <p:extLst>
      <p:ext uri="{BB962C8B-B14F-4D97-AF65-F5344CB8AC3E}">
        <p14:creationId xmlns:p14="http://schemas.microsoft.com/office/powerpoint/2010/main" val="4268815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descr="Ein Bild, das sitzend, Straße, Mann, Zug enthält.&#10;&#10;Automatisch generierte Beschreibung">
            <a:extLst>
              <a:ext uri="{FF2B5EF4-FFF2-40B4-BE49-F238E27FC236}">
                <a16:creationId xmlns:a16="http://schemas.microsoft.com/office/drawing/2014/main" id="{F182D3F9-3315-47E6-A1EF-BFB0CAF857DA}"/>
              </a:ext>
            </a:extLst>
          </p:cNvPr>
          <p:cNvPicPr>
            <a:picLocks noGrp="1" noChangeAspect="1"/>
          </p:cNvPicPr>
          <p:nvPr>
            <p:ph idx="12"/>
          </p:nvPr>
        </p:nvPicPr>
        <p:blipFill rotWithShape="1">
          <a:blip r:embed="rId3">
            <a:extLst>
              <a:ext uri="{28A0092B-C50C-407E-A947-70E740481C1C}">
                <a14:useLocalDpi xmlns:a14="http://schemas.microsoft.com/office/drawing/2010/main" val="0"/>
              </a:ext>
            </a:extLst>
          </a:blip>
          <a:srcRect r="16091"/>
          <a:stretch/>
        </p:blipFill>
        <p:spPr>
          <a:xfrm>
            <a:off x="397482" y="4820896"/>
            <a:ext cx="11606646" cy="7780714"/>
          </a:xfrm>
          <a:prstGeom prst="rect">
            <a:avLst/>
          </a:prstGeom>
        </p:spPr>
      </p:pic>
      <p:pic>
        <p:nvPicPr>
          <p:cNvPr id="11" name="Inhaltsplatzhalter 9" descr="Ein Bild, das drinnen, Zug, Straße, Küche enthält.&#10;&#10;Automatisch generierte Beschreibung">
            <a:extLst>
              <a:ext uri="{FF2B5EF4-FFF2-40B4-BE49-F238E27FC236}">
                <a16:creationId xmlns:a16="http://schemas.microsoft.com/office/drawing/2014/main" id="{B95192FE-7290-4B0E-92A7-C5C46FD020D4}"/>
              </a:ext>
            </a:extLst>
          </p:cNvPr>
          <p:cNvPicPr>
            <a:picLocks noChangeAspect="1"/>
          </p:cNvPicPr>
          <p:nvPr/>
        </p:nvPicPr>
        <p:blipFill rotWithShape="1">
          <a:blip r:embed="rId4">
            <a:extLst>
              <a:ext uri="{28A0092B-C50C-407E-A947-70E740481C1C}">
                <a14:useLocalDpi xmlns:a14="http://schemas.microsoft.com/office/drawing/2010/main" val="0"/>
              </a:ext>
            </a:extLst>
          </a:blip>
          <a:srcRect l="6071" r="10020"/>
          <a:stretch/>
        </p:blipFill>
        <p:spPr>
          <a:xfrm>
            <a:off x="12379868" y="4820896"/>
            <a:ext cx="11606646" cy="7780714"/>
          </a:xfrm>
          <a:prstGeom prst="rect">
            <a:avLst/>
          </a:prstGeom>
        </p:spPr>
      </p:pic>
      <p:sp>
        <p:nvSpPr>
          <p:cNvPr id="2" name="Fußzeilenplatzhalter 1"/>
          <p:cNvSpPr>
            <a:spLocks noGrp="1"/>
          </p:cNvSpPr>
          <p:nvPr>
            <p:ph type="ftr" sz="quarter" idx="11"/>
          </p:nvPr>
        </p:nvSpPr>
        <p:spPr>
          <a:xfrm>
            <a:off x="8077200" y="12712700"/>
            <a:ext cx="8229600" cy="730250"/>
          </a:xfrm>
        </p:spPr>
        <p:txBody>
          <a:bodyPr vert="horz" lIns="91440" tIns="45720" rIns="91440" bIns="45720" rtlCol="0" anchor="ctr">
            <a:normAutofit/>
          </a:bodyPr>
          <a:lstStyle/>
          <a:p>
            <a:pPr algn="ctr" eaLnBrk="1" hangingPunct="1"/>
            <a:endParaRPr lang="en-US" sz="1200" kern="1200">
              <a:solidFill>
                <a:schemeClr val="tx1">
                  <a:tint val="75000"/>
                </a:schemeClr>
              </a:solidFill>
              <a:latin typeface="+mn-lt"/>
              <a:ea typeface="+mn-ea"/>
              <a:cs typeface="+mn-cs"/>
            </a:endParaRPr>
          </a:p>
        </p:txBody>
      </p:sp>
      <p:sp>
        <p:nvSpPr>
          <p:cNvPr id="5" name="Foliennummernplatzhalter 4"/>
          <p:cNvSpPr>
            <a:spLocks noGrp="1"/>
          </p:cNvSpPr>
          <p:nvPr>
            <p:ph type="sldNum" sz="quarter" idx="10"/>
          </p:nvPr>
        </p:nvSpPr>
        <p:spPr>
          <a:xfrm>
            <a:off x="17221200" y="12712700"/>
            <a:ext cx="5486400" cy="730250"/>
          </a:xfrm>
        </p:spPr>
        <p:txBody>
          <a:bodyPr vert="horz" lIns="91440" tIns="45720" rIns="91440" bIns="45720" rtlCol="0" anchor="ctr">
            <a:normAutofit/>
          </a:bodyPr>
          <a:lstStyle/>
          <a:p>
            <a:pPr eaLnBrk="1" hangingPunct="1">
              <a:spcAft>
                <a:spcPts val="600"/>
              </a:spcAft>
            </a:pPr>
            <a:fld id="{6D79B608-30BF-4780-AD74-2A39D90104E2}" type="slidenum">
              <a:rPr lang="en-US" altLang="de-DE" sz="1200" smtClean="0">
                <a:solidFill>
                  <a:schemeClr val="tx1">
                    <a:tint val="75000"/>
                  </a:schemeClr>
                </a:solidFill>
                <a:ea typeface="+mn-ea"/>
                <a:cs typeface="+mn-cs"/>
              </a:rPr>
              <a:pPr eaLnBrk="1" hangingPunct="1">
                <a:spcAft>
                  <a:spcPts val="600"/>
                </a:spcAft>
              </a:pPr>
              <a:t>67</a:t>
            </a:fld>
            <a:endParaRPr lang="en-US" altLang="de-DE" sz="1200">
              <a:solidFill>
                <a:schemeClr val="tx1">
                  <a:tint val="75000"/>
                </a:schemeClr>
              </a:solidFill>
              <a:ea typeface="+mn-ea"/>
              <a:cs typeface="+mn-cs"/>
            </a:endParaRPr>
          </a:p>
        </p:txBody>
      </p:sp>
      <p:pic>
        <p:nvPicPr>
          <p:cNvPr id="17" name="Grafik 16">
            <a:extLst>
              <a:ext uri="{FF2B5EF4-FFF2-40B4-BE49-F238E27FC236}">
                <a16:creationId xmlns:a16="http://schemas.microsoft.com/office/drawing/2014/main" id="{F4CB1CD7-CAB6-4C2E-9CD0-BA9A79EBD0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07600" y="3099053"/>
            <a:ext cx="1118160" cy="1118160"/>
          </a:xfrm>
          <a:prstGeom prst="rect">
            <a:avLst/>
          </a:prstGeom>
        </p:spPr>
      </p:pic>
      <p:sp>
        <p:nvSpPr>
          <p:cNvPr id="8" name="Titel 7">
            <a:extLst>
              <a:ext uri="{FF2B5EF4-FFF2-40B4-BE49-F238E27FC236}">
                <a16:creationId xmlns:a16="http://schemas.microsoft.com/office/drawing/2014/main" id="{3B0210A1-2603-40E8-A551-26C6BBA14AB0}"/>
              </a:ext>
            </a:extLst>
          </p:cNvPr>
          <p:cNvSpPr>
            <a:spLocks noGrp="1"/>
          </p:cNvSpPr>
          <p:nvPr>
            <p:ph type="title"/>
          </p:nvPr>
        </p:nvSpPr>
        <p:spPr>
          <a:xfrm>
            <a:off x="1894856" y="196850"/>
            <a:ext cx="18873787" cy="1439863"/>
          </a:xfrm>
        </p:spPr>
        <p:txBody>
          <a:bodyPr/>
          <a:lstStyle/>
          <a:p>
            <a:r>
              <a:rPr lang="en-US" sz="8800" dirty="0"/>
              <a:t>Validation using real data – First results</a:t>
            </a:r>
          </a:p>
        </p:txBody>
      </p:sp>
    </p:spTree>
    <p:extLst>
      <p:ext uri="{BB962C8B-B14F-4D97-AF65-F5344CB8AC3E}">
        <p14:creationId xmlns:p14="http://schemas.microsoft.com/office/powerpoint/2010/main" val="223396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sp>
        <p:nvSpPr>
          <p:cNvPr id="9" name="Inhaltsplatzhalter 8"/>
          <p:cNvSpPr>
            <a:spLocks noGrp="1"/>
          </p:cNvSpPr>
          <p:nvPr>
            <p:ph idx="12"/>
          </p:nvPr>
        </p:nvSpPr>
        <p:spPr/>
        <p:txBody>
          <a:bodyPr/>
          <a:lstStyle/>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8" name="Titel 7"/>
          <p:cNvSpPr>
            <a:spLocks noGrp="1"/>
          </p:cNvSpPr>
          <p:nvPr>
            <p:ph type="title"/>
          </p:nvPr>
        </p:nvSpPr>
        <p:spPr>
          <a:xfrm>
            <a:off x="1894856" y="196850"/>
            <a:ext cx="18873787" cy="2773363"/>
          </a:xfrm>
        </p:spPr>
        <p:txBody>
          <a:bodyPr/>
          <a:lstStyle/>
          <a:p>
            <a:r>
              <a:rPr lang="en-US" sz="8000" dirty="0"/>
              <a:t>Validation using real data –</a:t>
            </a:r>
            <a:br>
              <a:rPr lang="en-US" sz="8000" dirty="0"/>
            </a:br>
            <a:r>
              <a:rPr lang="en-US" sz="8000" dirty="0"/>
              <a:t>There is no warning line!</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68</a:t>
            </a:fld>
            <a:endParaRPr lang="de-DE" altLang="de-DE" dirty="0"/>
          </a:p>
        </p:txBody>
      </p:sp>
      <p:pic>
        <p:nvPicPr>
          <p:cNvPr id="4" name="Grafik 3" descr="Ein Bild, das Zeichnung enthält.&#10;&#10;Automatisch generierte Beschreibung">
            <a:extLst>
              <a:ext uri="{FF2B5EF4-FFF2-40B4-BE49-F238E27FC236}">
                <a16:creationId xmlns:a16="http://schemas.microsoft.com/office/drawing/2014/main" id="{9E6E9824-2B87-4A01-A26B-CA8FADF16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3017" y="3901286"/>
            <a:ext cx="3960440" cy="1599012"/>
          </a:xfrm>
          <a:prstGeom prst="rect">
            <a:avLst/>
          </a:prstGeom>
        </p:spPr>
      </p:pic>
      <p:pic>
        <p:nvPicPr>
          <p:cNvPr id="10" name="Inhaltsplatzhalter 3" descr="Ein Bild, das sitzend, Straße, Mann, Zug enthält.&#10;&#10;Automatisch generierte Beschreibung">
            <a:extLst>
              <a:ext uri="{FF2B5EF4-FFF2-40B4-BE49-F238E27FC236}">
                <a16:creationId xmlns:a16="http://schemas.microsoft.com/office/drawing/2014/main" id="{3CBB0038-78F1-4FE1-8F93-A248FF15459C}"/>
              </a:ext>
            </a:extLst>
          </p:cNvPr>
          <p:cNvPicPr>
            <a:picLocks noChangeAspect="1"/>
          </p:cNvPicPr>
          <p:nvPr/>
        </p:nvPicPr>
        <p:blipFill rotWithShape="1">
          <a:blip r:embed="rId4">
            <a:extLst>
              <a:ext uri="{28A0092B-C50C-407E-A947-70E740481C1C}">
                <a14:useLocalDpi xmlns:a14="http://schemas.microsoft.com/office/drawing/2010/main" val="0"/>
              </a:ext>
            </a:extLst>
          </a:blip>
          <a:srcRect r="16091"/>
          <a:stretch/>
        </p:blipFill>
        <p:spPr>
          <a:xfrm>
            <a:off x="6386838" y="3901286"/>
            <a:ext cx="11606646" cy="7780714"/>
          </a:xfrm>
          <a:prstGeom prst="rect">
            <a:avLst/>
          </a:prstGeom>
        </p:spPr>
      </p:pic>
    </p:spTree>
    <p:extLst>
      <p:ext uri="{BB962C8B-B14F-4D97-AF65-F5344CB8AC3E}">
        <p14:creationId xmlns:p14="http://schemas.microsoft.com/office/powerpoint/2010/main" val="115866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sp>
        <p:nvSpPr>
          <p:cNvPr id="9" name="Inhaltsplatzhalter 8"/>
          <p:cNvSpPr>
            <a:spLocks noGrp="1"/>
          </p:cNvSpPr>
          <p:nvPr>
            <p:ph idx="12"/>
          </p:nvPr>
        </p:nvSpPr>
        <p:spPr/>
        <p:txBody>
          <a:bodyPr/>
          <a:lstStyle/>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69</a:t>
            </a:fld>
            <a:endParaRPr lang="de-DE" altLang="de-DE" dirty="0"/>
          </a:p>
        </p:txBody>
      </p:sp>
      <p:pic>
        <p:nvPicPr>
          <p:cNvPr id="4" name="Grafik 3" descr="Ein Bild, das Zeichnung enthält.&#10;&#10;Automatisch generierte Beschreibung">
            <a:extLst>
              <a:ext uri="{FF2B5EF4-FFF2-40B4-BE49-F238E27FC236}">
                <a16:creationId xmlns:a16="http://schemas.microsoft.com/office/drawing/2014/main" id="{9E6E9824-2B87-4A01-A26B-CA8FADF16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4856" y="3258032"/>
            <a:ext cx="3960440" cy="1599012"/>
          </a:xfrm>
          <a:prstGeom prst="rect">
            <a:avLst/>
          </a:prstGeom>
        </p:spPr>
      </p:pic>
      <p:sp>
        <p:nvSpPr>
          <p:cNvPr id="11" name="Inhaltsplatzhalter 8">
            <a:extLst>
              <a:ext uri="{FF2B5EF4-FFF2-40B4-BE49-F238E27FC236}">
                <a16:creationId xmlns:a16="http://schemas.microsoft.com/office/drawing/2014/main" id="{06DD876C-EB87-4D87-8FB4-52C0CCB39602}"/>
              </a:ext>
            </a:extLst>
          </p:cNvPr>
          <p:cNvSpPr txBox="1">
            <a:spLocks/>
          </p:cNvSpPr>
          <p:nvPr/>
        </p:nvSpPr>
        <p:spPr>
          <a:xfrm>
            <a:off x="6431360" y="3122613"/>
            <a:ext cx="15972037" cy="9848850"/>
          </a:xfrm>
          <a:prstGeom prst="rect">
            <a:avLst/>
          </a:prstGeom>
        </p:spPr>
        <p:txBody>
          <a:bodyPr/>
          <a:lstStyle>
            <a:lvl1pPr marL="0" indent="0" algn="l" rtl="0" eaLnBrk="0" fontAlgn="base" hangingPunct="0">
              <a:spcBef>
                <a:spcPts val="300"/>
              </a:spcBef>
              <a:spcAft>
                <a:spcPct val="0"/>
              </a:spcAft>
              <a:buNone/>
              <a:defRPr lang="de-DE" altLang="de-DE" sz="4400" kern="1200" dirty="0" smtClean="0">
                <a:solidFill>
                  <a:srgbClr val="000000"/>
                </a:solidFill>
                <a:latin typeface="Arial Narrow" panose="020B0606020202030204" pitchFamily="34" charset="0"/>
                <a:ea typeface="+mn-ea"/>
                <a:cs typeface="+mn-cs"/>
                <a:sym typeface="Arial" panose="020B0604020202020204" pitchFamily="34" charset="0"/>
              </a:defRPr>
            </a:lvl1pPr>
            <a:lvl2pPr marL="654050" indent="-473075" algn="l" rtl="0" eaLnBrk="0" fontAlgn="base" hangingPunct="0">
              <a:spcBef>
                <a:spcPts val="300"/>
              </a:spcBef>
              <a:spcAft>
                <a:spcPct val="0"/>
              </a:spcAft>
              <a:buClrTx/>
              <a:buSzPct val="100000"/>
              <a:buFont typeface="Arial" panose="020B0604020202020204" pitchFamily="34" charset="0"/>
              <a:buChar char="•"/>
              <a:defRPr lang="de-DE" sz="4400" kern="1200" dirty="0" smtClean="0">
                <a:solidFill>
                  <a:srgbClr val="000000"/>
                </a:solidFill>
                <a:latin typeface="Arial Narrow" panose="020B0606020202030204" pitchFamily="34" charset="0"/>
                <a:ea typeface="+mn-ea"/>
                <a:cs typeface="+mn-cs"/>
                <a:sym typeface="Arial" panose="020B0604020202020204" pitchFamily="34" charset="0"/>
              </a:defRPr>
            </a:lvl2pPr>
            <a:lvl3pPr marL="928688"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3pPr>
            <a:lvl4pPr marL="1196975" indent="-48260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4pPr>
            <a:lvl5pPr marL="1465263" indent="-476250" algn="l" rtl="0" eaLnBrk="0" fontAlgn="base" hangingPunct="0">
              <a:spcBef>
                <a:spcPts val="300"/>
              </a:spcBef>
              <a:spcAft>
                <a:spcPct val="0"/>
              </a:spcAft>
              <a:buClrTx/>
              <a:buSzPct val="100000"/>
              <a:buFont typeface="Arial" panose="020B0604020202020204" pitchFamily="34" charset="0"/>
              <a:buChar char="•"/>
              <a:defRPr sz="4400" kern="1200">
                <a:solidFill>
                  <a:srgbClr val="000000"/>
                </a:solidFill>
                <a:latin typeface="Arial Narrow" panose="020B0606020202030204" pitchFamily="34" charset="0"/>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Solution</a:t>
            </a:r>
            <a:r>
              <a:rPr lang="en-US" dirty="0"/>
              <a:t>: Manually add the line to each frame.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pic>
        <p:nvPicPr>
          <p:cNvPr id="13" name="Grafik 12" descr="Ein Bild, das Zug, Straße, Szene, Gebäude enthält.&#10;&#10;Automatisch generierte Beschreibung">
            <a:extLst>
              <a:ext uri="{FF2B5EF4-FFF2-40B4-BE49-F238E27FC236}">
                <a16:creationId xmlns:a16="http://schemas.microsoft.com/office/drawing/2014/main" id="{008484CE-E2A6-45A2-940A-DE8808797B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4000" y="5490989"/>
            <a:ext cx="5852172" cy="3291847"/>
          </a:xfrm>
          <a:prstGeom prst="rect">
            <a:avLst/>
          </a:prstGeom>
        </p:spPr>
      </p:pic>
      <p:pic>
        <p:nvPicPr>
          <p:cNvPr id="17" name="Grafik 16" descr="Ein Bild, das Zug, Straße, Plattform, Spur enthält.&#10;&#10;Automatisch generierte Beschreibung">
            <a:extLst>
              <a:ext uri="{FF2B5EF4-FFF2-40B4-BE49-F238E27FC236}">
                <a16:creationId xmlns:a16="http://schemas.microsoft.com/office/drawing/2014/main" id="{96D01018-81CD-439F-8915-45F444582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1172" y="5490000"/>
            <a:ext cx="5852172" cy="3291847"/>
          </a:xfrm>
          <a:prstGeom prst="rect">
            <a:avLst/>
          </a:prstGeom>
        </p:spPr>
      </p:pic>
      <p:pic>
        <p:nvPicPr>
          <p:cNvPr id="19" name="Grafik 18" descr="Ein Bild, das Zug, Straße, Szene, Plattform enthält.&#10;&#10;Automatisch generierte Beschreibung">
            <a:extLst>
              <a:ext uri="{FF2B5EF4-FFF2-40B4-BE49-F238E27FC236}">
                <a16:creationId xmlns:a16="http://schemas.microsoft.com/office/drawing/2014/main" id="{4ACB4B6F-6CDB-4848-98E2-74AFB10D51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40000" y="5490000"/>
            <a:ext cx="5852172" cy="3291847"/>
          </a:xfrm>
          <a:prstGeom prst="rect">
            <a:avLst/>
          </a:prstGeom>
        </p:spPr>
      </p:pic>
      <p:pic>
        <p:nvPicPr>
          <p:cNvPr id="21" name="Grafik 20" descr="Ein Bild, das Zug, drinnen, Straße, Gebäude enthält.&#10;&#10;Automatisch generierte Beschreibung">
            <a:extLst>
              <a:ext uri="{FF2B5EF4-FFF2-40B4-BE49-F238E27FC236}">
                <a16:creationId xmlns:a16="http://schemas.microsoft.com/office/drawing/2014/main" id="{C8322135-275D-41B0-B9DE-7DC5653F09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4856" y="9180000"/>
            <a:ext cx="5852172" cy="3291847"/>
          </a:xfrm>
          <a:prstGeom prst="rect">
            <a:avLst/>
          </a:prstGeom>
        </p:spPr>
      </p:pic>
      <p:pic>
        <p:nvPicPr>
          <p:cNvPr id="23" name="Grafik 22" descr="Ein Bild, das drinnen, Zug, Straße, Plattform enthält.&#10;&#10;Automatisch generierte Beschreibung">
            <a:extLst>
              <a:ext uri="{FF2B5EF4-FFF2-40B4-BE49-F238E27FC236}">
                <a16:creationId xmlns:a16="http://schemas.microsoft.com/office/drawing/2014/main" id="{165FA7E5-ECF3-4927-A2DD-CE5AC51A33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53646" y="9180000"/>
            <a:ext cx="5852172" cy="3291847"/>
          </a:xfrm>
          <a:prstGeom prst="rect">
            <a:avLst/>
          </a:prstGeom>
        </p:spPr>
      </p:pic>
      <p:pic>
        <p:nvPicPr>
          <p:cNvPr id="25" name="Grafik 24" descr="Ein Bild, das drinnen, Zug, Straße, Plattform enthält.&#10;&#10;Automatisch generierte Beschreibung">
            <a:extLst>
              <a:ext uri="{FF2B5EF4-FFF2-40B4-BE49-F238E27FC236}">
                <a16:creationId xmlns:a16="http://schemas.microsoft.com/office/drawing/2014/main" id="{C5294364-E06E-4E60-9CAB-0852B64946F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12436" y="9180000"/>
            <a:ext cx="5852172" cy="3291847"/>
          </a:xfrm>
          <a:prstGeom prst="rect">
            <a:avLst/>
          </a:prstGeom>
        </p:spPr>
      </p:pic>
      <p:pic>
        <p:nvPicPr>
          <p:cNvPr id="27" name="Grafik 26" descr="Ein Bild, das Zug, Straße, drinnen, Plattform enthält.&#10;&#10;Automatisch generierte Beschreibung">
            <a:extLst>
              <a:ext uri="{FF2B5EF4-FFF2-40B4-BE49-F238E27FC236}">
                <a16:creationId xmlns:a16="http://schemas.microsoft.com/office/drawing/2014/main" id="{F2B5E3B6-AF33-4DA3-AFFA-506AE6EDD7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740000" y="9180000"/>
            <a:ext cx="5852172" cy="3291847"/>
          </a:xfrm>
          <a:prstGeom prst="rect">
            <a:avLst/>
          </a:prstGeom>
        </p:spPr>
      </p:pic>
      <p:pic>
        <p:nvPicPr>
          <p:cNvPr id="29" name="Grafik 28" descr="Ein Bild, das Zug, Straße, Gebäude, Plattform enthält.&#10;&#10;Automatisch generierte Beschreibung">
            <a:extLst>
              <a:ext uri="{FF2B5EF4-FFF2-40B4-BE49-F238E27FC236}">
                <a16:creationId xmlns:a16="http://schemas.microsoft.com/office/drawing/2014/main" id="{9C3EB051-8036-4DFF-902B-C0646B7EA55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36436" y="5490000"/>
            <a:ext cx="5852172" cy="3291847"/>
          </a:xfrm>
          <a:prstGeom prst="rect">
            <a:avLst/>
          </a:prstGeom>
        </p:spPr>
      </p:pic>
      <p:sp>
        <p:nvSpPr>
          <p:cNvPr id="18" name="Titel 7">
            <a:extLst>
              <a:ext uri="{FF2B5EF4-FFF2-40B4-BE49-F238E27FC236}">
                <a16:creationId xmlns:a16="http://schemas.microsoft.com/office/drawing/2014/main" id="{04A5AD38-8D39-4988-9232-CE72DA31BDAD}"/>
              </a:ext>
            </a:extLst>
          </p:cNvPr>
          <p:cNvSpPr txBox="1">
            <a:spLocks/>
          </p:cNvSpPr>
          <p:nvPr/>
        </p:nvSpPr>
        <p:spPr>
          <a:xfrm>
            <a:off x="1894856" y="196850"/>
            <a:ext cx="18873787" cy="2773363"/>
          </a:xfrm>
          <a:prstGeom prst="rect">
            <a:avLst/>
          </a:prstGeom>
        </p:spPr>
        <p:txBody>
          <a:bodyPr anchor="b" anchorCtr="0"/>
          <a:lstStyle>
            <a:lvl1pPr algn="l" rtl="0" eaLnBrk="0" fontAlgn="base" hangingPunct="0">
              <a:spcBef>
                <a:spcPct val="0"/>
              </a:spcBef>
              <a:spcAft>
                <a:spcPct val="0"/>
              </a:spcAft>
              <a:defRPr sz="4400" kern="1200">
                <a:solidFill>
                  <a:schemeClr val="tx1"/>
                </a:solidFill>
                <a:latin typeface="+mj-lt"/>
                <a:ea typeface="+mj-ea"/>
                <a:cs typeface="+mj-cs"/>
                <a:sym typeface="Arial Narrow" panose="020B0606020202030204" pitchFamily="34" charset="0"/>
              </a:defRPr>
            </a:lvl1pPr>
            <a:lvl2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2pPr>
            <a:lvl3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3pPr>
            <a:lvl4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4pPr>
            <a:lvl5pPr algn="l" rtl="0" eaLnBrk="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5pPr>
            <a:lvl6pPr marL="4572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6pPr>
            <a:lvl7pPr marL="9144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7pPr>
            <a:lvl8pPr marL="13716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8pPr>
            <a:lvl9pPr marL="1828800" algn="l" rtl="0" fontAlgn="base" hangingPunct="0">
              <a:spcBef>
                <a:spcPct val="0"/>
              </a:spcBef>
              <a:spcAft>
                <a:spcPct val="0"/>
              </a:spcAft>
              <a:defRPr sz="4400">
                <a:solidFill>
                  <a:srgbClr val="004F8F"/>
                </a:solidFill>
                <a:latin typeface="Arial Narrow" panose="020B0606020202030204" pitchFamily="34" charset="0"/>
                <a:ea typeface="Arial Narrow" panose="020B0606020202030204" pitchFamily="34" charset="0"/>
                <a:cs typeface="Arial Narrow" panose="020B0606020202030204" pitchFamily="34" charset="0"/>
                <a:sym typeface="Arial Narrow" panose="020B0606020202030204" pitchFamily="34" charset="0"/>
              </a:defRPr>
            </a:lvl9pPr>
          </a:lstStyle>
          <a:p>
            <a:r>
              <a:rPr lang="en-US" sz="8000"/>
              <a:t>Validation using real data –</a:t>
            </a:r>
            <a:br>
              <a:rPr lang="en-US" sz="8000"/>
            </a:br>
            <a:r>
              <a:rPr lang="en-US" sz="8000"/>
              <a:t>There is no warning line!</a:t>
            </a:r>
            <a:endParaRPr lang="en-US" sz="8000" dirty="0"/>
          </a:p>
        </p:txBody>
      </p:sp>
    </p:spTree>
    <p:extLst>
      <p:ext uri="{BB962C8B-B14F-4D97-AF65-F5344CB8AC3E}">
        <p14:creationId xmlns:p14="http://schemas.microsoft.com/office/powerpoint/2010/main" val="2213014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0626CA9-CCA4-420C-BF72-D8AC81114B09}"/>
              </a:ext>
            </a:extLst>
          </p:cNvPr>
          <p:cNvSpPr>
            <a:spLocks noGrp="1"/>
          </p:cNvSpPr>
          <p:nvPr>
            <p:ph type="ftr" sz="quarter" idx="11"/>
          </p:nvPr>
        </p:nvSpPr>
        <p:spPr/>
        <p:txBody>
          <a:bodyPr/>
          <a:lstStyle/>
          <a:p>
            <a:pPr>
              <a:defRPr/>
            </a:pPr>
            <a:r>
              <a:rPr lang="de-DE" dirty="0"/>
              <a:t>Edis </a:t>
            </a:r>
            <a:r>
              <a:rPr lang="de-DE" dirty="0" err="1"/>
              <a:t>Kurtanovic</a:t>
            </a:r>
            <a:r>
              <a:rPr lang="de-DE" dirty="0"/>
              <a:t> 	| Source: https://www.welt.de/vermischtes/article197625055/Frankfurter-Hauptbahnhof-Mann-stoesst-Achtjaehrigen-und-Mutter-vor-Zug.html  [17th September 2020  5pm]</a:t>
            </a:r>
          </a:p>
        </p:txBody>
      </p:sp>
      <p:sp>
        <p:nvSpPr>
          <p:cNvPr id="4" name="Titel 3">
            <a:extLst>
              <a:ext uri="{FF2B5EF4-FFF2-40B4-BE49-F238E27FC236}">
                <a16:creationId xmlns:a16="http://schemas.microsoft.com/office/drawing/2014/main" id="{ACB96C97-FCA9-45C6-AAAB-7B823F13AE49}"/>
              </a:ext>
            </a:extLst>
          </p:cNvPr>
          <p:cNvSpPr>
            <a:spLocks noGrp="1"/>
          </p:cNvSpPr>
          <p:nvPr>
            <p:ph type="title"/>
          </p:nvPr>
        </p:nvSpPr>
        <p:spPr/>
        <p:txBody>
          <a:bodyPr/>
          <a:lstStyle/>
          <a:p>
            <a:r>
              <a:rPr lang="en-US" sz="8800" dirty="0"/>
              <a:t>Context</a:t>
            </a:r>
            <a:endParaRPr lang="en-US" dirty="0"/>
          </a:p>
        </p:txBody>
      </p:sp>
      <p:sp>
        <p:nvSpPr>
          <p:cNvPr id="5" name="Foliennummernplatzhalter 4">
            <a:extLst>
              <a:ext uri="{FF2B5EF4-FFF2-40B4-BE49-F238E27FC236}">
                <a16:creationId xmlns:a16="http://schemas.microsoft.com/office/drawing/2014/main" id="{46845288-B279-4AF3-9766-388D059AA784}"/>
              </a:ext>
            </a:extLst>
          </p:cNvPr>
          <p:cNvSpPr>
            <a:spLocks noGrp="1"/>
          </p:cNvSpPr>
          <p:nvPr>
            <p:ph type="sldNum" sz="quarter" idx="10"/>
          </p:nvPr>
        </p:nvSpPr>
        <p:spPr/>
        <p:txBody>
          <a:bodyPr/>
          <a:lstStyle/>
          <a:p>
            <a:pPr>
              <a:defRPr/>
            </a:pPr>
            <a:fld id="{6D79B608-30BF-4780-AD74-2A39D90104E2}" type="slidenum">
              <a:rPr lang="de-DE" altLang="de-DE" smtClean="0"/>
              <a:pPr>
                <a:defRPr/>
              </a:pPr>
              <a:t>7</a:t>
            </a:fld>
            <a:endParaRPr lang="de-DE" altLang="de-DE" dirty="0"/>
          </a:p>
        </p:txBody>
      </p:sp>
      <p:pic>
        <p:nvPicPr>
          <p:cNvPr id="9" name="Inhaltsplatzhalter 8" descr="Ein Bild, das Screenshot enthält.&#10;&#10;Automatisch generierte Beschreibung">
            <a:extLst>
              <a:ext uri="{FF2B5EF4-FFF2-40B4-BE49-F238E27FC236}">
                <a16:creationId xmlns:a16="http://schemas.microsoft.com/office/drawing/2014/main" id="{D48FE867-6869-406C-B6E4-67AEB8D5BDFE}"/>
              </a:ext>
            </a:extLst>
          </p:cNvPr>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7871520" y="2647901"/>
            <a:ext cx="9793088" cy="10280036"/>
          </a:xfrm>
        </p:spPr>
      </p:pic>
      <p:pic>
        <p:nvPicPr>
          <p:cNvPr id="11" name="Grafik 10" descr="Ein Bild, das Gebäude, Person, Personen, Menge enthält.&#10;&#10;Automatisch generierte Beschreibung">
            <a:extLst>
              <a:ext uri="{FF2B5EF4-FFF2-40B4-BE49-F238E27FC236}">
                <a16:creationId xmlns:a16="http://schemas.microsoft.com/office/drawing/2014/main" id="{75FF2291-7505-44DB-A376-7C6AA1A8A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50" y="2652837"/>
            <a:ext cx="6018431" cy="3989139"/>
          </a:xfrm>
          <a:prstGeom prst="rect">
            <a:avLst/>
          </a:prstGeom>
        </p:spPr>
      </p:pic>
      <p:pic>
        <p:nvPicPr>
          <p:cNvPr id="13" name="Grafik 12" descr="Ein Bild, das Zug, Spur, Gebäude, Bahnhof enthält.&#10;&#10;Automatisch generierte Beschreibung">
            <a:extLst>
              <a:ext uri="{FF2B5EF4-FFF2-40B4-BE49-F238E27FC236}">
                <a16:creationId xmlns:a16="http://schemas.microsoft.com/office/drawing/2014/main" id="{AC4CBD54-2329-4DA2-B0C3-131F4DBBB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20" y="6858000"/>
            <a:ext cx="6780414" cy="6253405"/>
          </a:xfrm>
          <a:prstGeom prst="rect">
            <a:avLst/>
          </a:prstGeom>
        </p:spPr>
      </p:pic>
      <p:pic>
        <p:nvPicPr>
          <p:cNvPr id="16" name="Grafik 15" descr="Ein Bild, das Gebäude, Zug, Foto, Schild enthält.&#10;&#10;Automatisch generierte Beschreibung">
            <a:extLst>
              <a:ext uri="{FF2B5EF4-FFF2-40B4-BE49-F238E27FC236}">
                <a16:creationId xmlns:a16="http://schemas.microsoft.com/office/drawing/2014/main" id="{350D5240-610F-48AD-91F4-953251B39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06850" y="2647901"/>
            <a:ext cx="5070325" cy="2852058"/>
          </a:xfrm>
          <a:prstGeom prst="rect">
            <a:avLst/>
          </a:prstGeom>
        </p:spPr>
      </p:pic>
      <p:pic>
        <p:nvPicPr>
          <p:cNvPr id="19" name="Grafik 18" descr="Ein Bild, das Gebäude, Person, Straße, Flughafen enthält.&#10;&#10;Automatisch generierte Beschreibung">
            <a:extLst>
              <a:ext uri="{FF2B5EF4-FFF2-40B4-BE49-F238E27FC236}">
                <a16:creationId xmlns:a16="http://schemas.microsoft.com/office/drawing/2014/main" id="{3747E54C-CB19-4CA1-B98A-1D7C4F38C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29941" y="5975350"/>
            <a:ext cx="5238750" cy="2952750"/>
          </a:xfrm>
          <a:prstGeom prst="rect">
            <a:avLst/>
          </a:prstGeom>
        </p:spPr>
      </p:pic>
      <p:pic>
        <p:nvPicPr>
          <p:cNvPr id="23" name="Grafik 22" descr="Ein Bild, das draußen, Gebäude, Person, Mann enthält.&#10;&#10;Automatisch generierte Beschreibung">
            <a:extLst>
              <a:ext uri="{FF2B5EF4-FFF2-40B4-BE49-F238E27FC236}">
                <a16:creationId xmlns:a16="http://schemas.microsoft.com/office/drawing/2014/main" id="{DAFF4098-7D7E-4035-ADFF-10A457BEF7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06851" y="9450726"/>
            <a:ext cx="5070325" cy="2852058"/>
          </a:xfrm>
          <a:prstGeom prst="rect">
            <a:avLst/>
          </a:prstGeom>
        </p:spPr>
      </p:pic>
    </p:spTree>
    <p:extLst>
      <p:ext uri="{BB962C8B-B14F-4D97-AF65-F5344CB8AC3E}">
        <p14:creationId xmlns:p14="http://schemas.microsoft.com/office/powerpoint/2010/main" val="2809490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pic>
        <p:nvPicPr>
          <p:cNvPr id="4" name="Inhaltsplatzhalter 3" descr="Ein Bild, das drinnen, Zug, stehend, Plattform enthält.&#10;&#10;Automatisch generierte Beschreibung">
            <a:extLst>
              <a:ext uri="{FF2B5EF4-FFF2-40B4-BE49-F238E27FC236}">
                <a16:creationId xmlns:a16="http://schemas.microsoft.com/office/drawing/2014/main" id="{31FF32FB-507F-41FE-A686-4C62F076B8CF}"/>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0" y="1450"/>
            <a:ext cx="24368720" cy="13707406"/>
          </a:xfrm>
        </p:spPr>
      </p:pic>
      <p:sp>
        <p:nvSpPr>
          <p:cNvPr id="8" name="Titel 7"/>
          <p:cNvSpPr>
            <a:spLocks noGrp="1"/>
          </p:cNvSpPr>
          <p:nvPr>
            <p:ph type="title"/>
          </p:nvPr>
        </p:nvSpPr>
        <p:spPr/>
        <p:txBody>
          <a:bodyPr/>
          <a:lstStyle/>
          <a:p>
            <a:endParaRPr lang="en-US" dirty="0"/>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70</a:t>
            </a:fld>
            <a:endParaRPr lang="de-DE" altLang="de-DE" dirty="0"/>
          </a:p>
        </p:txBody>
      </p:sp>
    </p:spTree>
    <p:extLst>
      <p:ext uri="{BB962C8B-B14F-4D97-AF65-F5344CB8AC3E}">
        <p14:creationId xmlns:p14="http://schemas.microsoft.com/office/powerpoint/2010/main" val="621928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sp>
        <p:nvSpPr>
          <p:cNvPr id="9" name="Inhaltsplatzhalter 8"/>
          <p:cNvSpPr>
            <a:spLocks noGrp="1"/>
          </p:cNvSpPr>
          <p:nvPr>
            <p:ph idx="12"/>
          </p:nvPr>
        </p:nvSpPr>
        <p:spPr/>
        <p:txBody>
          <a:bodyPr/>
          <a:lstStyle/>
          <a:p>
            <a:pPr marL="571500" indent="-571500">
              <a:buFont typeface="Wingdings" panose="05000000000000000000" pitchFamily="2" charset="2"/>
              <a:buChar char="ü"/>
            </a:pPr>
            <a:r>
              <a:rPr lang="en-US" dirty="0"/>
              <a:t>Required line got added</a:t>
            </a:r>
          </a:p>
          <a:p>
            <a:pPr marL="1225550" lvl="1" indent="-571500">
              <a:buFont typeface="Wingdings" panose="05000000000000000000" pitchFamily="2" charset="2"/>
              <a:buChar char="Ø"/>
            </a:pPr>
            <a:r>
              <a:rPr lang="en-US" dirty="0"/>
              <a:t>now we can start!</a:t>
            </a:r>
          </a:p>
        </p:txBody>
      </p:sp>
      <p:sp>
        <p:nvSpPr>
          <p:cNvPr id="8" name="Titel 7"/>
          <p:cNvSpPr>
            <a:spLocks noGrp="1"/>
          </p:cNvSpPr>
          <p:nvPr>
            <p:ph type="title"/>
          </p:nvPr>
        </p:nvSpPr>
        <p:spPr/>
        <p:txBody>
          <a:bodyPr/>
          <a:lstStyle/>
          <a:p>
            <a:r>
              <a:rPr lang="en-US" sz="8800" dirty="0"/>
              <a:t>Validation using real data – First results</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71</a:t>
            </a:fld>
            <a:endParaRPr lang="de-DE" altLang="de-DE" dirty="0"/>
          </a:p>
        </p:txBody>
      </p:sp>
      <p:pic>
        <p:nvPicPr>
          <p:cNvPr id="6" name="Inhaltsplatzhalter 3" descr="Ein Bild, das drinnen, Zug, stehend, Plattform enthält.&#10;&#10;Automatisch generierte Beschreibung">
            <a:extLst>
              <a:ext uri="{FF2B5EF4-FFF2-40B4-BE49-F238E27FC236}">
                <a16:creationId xmlns:a16="http://schemas.microsoft.com/office/drawing/2014/main" id="{36625568-D0D8-4D8B-9E67-705436881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067" y="5199063"/>
            <a:ext cx="9296400" cy="5229225"/>
          </a:xfrm>
          <a:prstGeom prst="rect">
            <a:avLst/>
          </a:prstGeom>
        </p:spPr>
      </p:pic>
      <p:pic>
        <p:nvPicPr>
          <p:cNvPr id="10" name="Grafik 9" descr="Ein Bild, das Uhr, Essen, Zeichnung enthält.&#10;&#10;Automatisch generierte Beschreibung">
            <a:extLst>
              <a:ext uri="{FF2B5EF4-FFF2-40B4-BE49-F238E27FC236}">
                <a16:creationId xmlns:a16="http://schemas.microsoft.com/office/drawing/2014/main" id="{3979C045-E943-4781-BC5B-B72D95E573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87762" y="4495844"/>
            <a:ext cx="10739880" cy="5966600"/>
          </a:xfrm>
          <a:prstGeom prst="rect">
            <a:avLst/>
          </a:prstGeom>
        </p:spPr>
      </p:pic>
    </p:spTree>
    <p:extLst>
      <p:ext uri="{BB962C8B-B14F-4D97-AF65-F5344CB8AC3E}">
        <p14:creationId xmlns:p14="http://schemas.microsoft.com/office/powerpoint/2010/main" val="219133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sp>
        <p:nvSpPr>
          <p:cNvPr id="9" name="Inhaltsplatzhalter 8"/>
          <p:cNvSpPr>
            <a:spLocks noGrp="1"/>
          </p:cNvSpPr>
          <p:nvPr>
            <p:ph idx="12"/>
          </p:nvPr>
        </p:nvSpPr>
        <p:spPr/>
        <p:txBody>
          <a:bodyPr/>
          <a:lstStyle/>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Good detection of existing warning line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Unsatisfying detection of actual danger</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Unsatisfying amount of colored fragments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Unsatisfying categorizing (colors of detected people) </a:t>
            </a:r>
          </a:p>
        </p:txBody>
      </p:sp>
      <p:sp>
        <p:nvSpPr>
          <p:cNvPr id="8" name="Titel 7"/>
          <p:cNvSpPr>
            <a:spLocks noGrp="1"/>
          </p:cNvSpPr>
          <p:nvPr>
            <p:ph type="title"/>
          </p:nvPr>
        </p:nvSpPr>
        <p:spPr>
          <a:xfrm>
            <a:off x="1894856" y="196850"/>
            <a:ext cx="18873787" cy="2773363"/>
          </a:xfrm>
        </p:spPr>
        <p:txBody>
          <a:bodyPr/>
          <a:lstStyle/>
          <a:p>
            <a:r>
              <a:rPr lang="en-US" sz="8800" dirty="0"/>
              <a:t>Validation using real data – </a:t>
            </a:r>
            <a:br>
              <a:rPr lang="en-US" sz="8800" dirty="0"/>
            </a:br>
            <a:r>
              <a:rPr lang="en-US" sz="8800" dirty="0"/>
              <a:t>Judging first results</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72</a:t>
            </a:fld>
            <a:endParaRPr lang="de-DE" altLang="de-DE" dirty="0"/>
          </a:p>
        </p:txBody>
      </p:sp>
    </p:spTree>
    <p:extLst>
      <p:ext uri="{BB962C8B-B14F-4D97-AF65-F5344CB8AC3E}">
        <p14:creationId xmlns:p14="http://schemas.microsoft.com/office/powerpoint/2010/main" val="896036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sp>
        <p:nvSpPr>
          <p:cNvPr id="9" name="Inhaltsplatzhalter 8"/>
          <p:cNvSpPr>
            <a:spLocks noGrp="1"/>
          </p:cNvSpPr>
          <p:nvPr>
            <p:ph idx="12"/>
          </p:nvPr>
        </p:nvSpPr>
        <p:spPr/>
        <p:txBody>
          <a:bodyPr/>
          <a:lstStyle/>
          <a:p>
            <a:pPr marL="571500" indent="-571500">
              <a:buFont typeface="Arial" panose="020B0604020202020204" pitchFamily="34" charset="0"/>
              <a:buChar char="•"/>
            </a:pPr>
            <a:r>
              <a:rPr lang="en-US" b="1" dirty="0"/>
              <a:t>Was the food too spicy?</a:t>
            </a:r>
          </a:p>
        </p:txBody>
      </p:sp>
      <p:sp>
        <p:nvSpPr>
          <p:cNvPr id="8" name="Titel 7"/>
          <p:cNvSpPr>
            <a:spLocks noGrp="1"/>
          </p:cNvSpPr>
          <p:nvPr>
            <p:ph type="title"/>
          </p:nvPr>
        </p:nvSpPr>
        <p:spPr/>
        <p:txBody>
          <a:bodyPr/>
          <a:lstStyle/>
          <a:p>
            <a:r>
              <a:rPr lang="en-US" sz="8800" dirty="0"/>
              <a:t>Validation using real data – Afterthoughts</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73</a:t>
            </a:fld>
            <a:endParaRPr lang="de-DE" altLang="de-DE" dirty="0"/>
          </a:p>
        </p:txBody>
      </p:sp>
    </p:spTree>
    <p:extLst>
      <p:ext uri="{BB962C8B-B14F-4D97-AF65-F5344CB8AC3E}">
        <p14:creationId xmlns:p14="http://schemas.microsoft.com/office/powerpoint/2010/main" val="621599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sp>
        <p:nvSpPr>
          <p:cNvPr id="9" name="Inhaltsplatzhalter 8"/>
          <p:cNvSpPr>
            <a:spLocks noGrp="1"/>
          </p:cNvSpPr>
          <p:nvPr>
            <p:ph idx="12"/>
          </p:nvPr>
        </p:nvSpPr>
        <p:spPr/>
        <p:txBody>
          <a:bodyPr/>
          <a:lstStyle/>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Let’s try again:</a:t>
            </a:r>
          </a:p>
          <a:p>
            <a:pPr marL="1225550" lvl="1" indent="-571500">
              <a:buFont typeface="Courier New" panose="02070309020205020404" pitchFamily="49" charset="0"/>
              <a:buChar char="o"/>
            </a:pPr>
            <a:r>
              <a:rPr lang="en-US" dirty="0"/>
              <a:t>Cut off </a:t>
            </a:r>
            <a:r>
              <a:rPr lang="en-US" b="1" dirty="0"/>
              <a:t>edges</a:t>
            </a:r>
            <a:r>
              <a:rPr lang="en-US" dirty="0"/>
              <a:t> to the side</a:t>
            </a:r>
          </a:p>
          <a:p>
            <a:pPr marL="1225550" lvl="1" indent="-571500">
              <a:buFont typeface="Courier New" panose="02070309020205020404" pitchFamily="49" charset="0"/>
              <a:buChar char="o"/>
            </a:pPr>
            <a:r>
              <a:rPr lang="en-US" dirty="0"/>
              <a:t>Remove static </a:t>
            </a:r>
            <a:r>
              <a:rPr lang="en-US" b="1" dirty="0"/>
              <a:t>pole</a:t>
            </a:r>
            <a:r>
              <a:rPr lang="en-US" dirty="0"/>
              <a:t> on the top right corner</a:t>
            </a:r>
          </a:p>
          <a:p>
            <a:pPr marL="1225550" lvl="1" indent="-571500">
              <a:buFont typeface="Courier New" panose="02070309020205020404" pitchFamily="49" charset="0"/>
              <a:buChar char="o"/>
            </a:pPr>
            <a:r>
              <a:rPr lang="en-US" dirty="0"/>
              <a:t>Remove RT and NRW police </a:t>
            </a:r>
            <a:r>
              <a:rPr lang="en-US" b="1" dirty="0"/>
              <a:t>logos</a:t>
            </a:r>
          </a:p>
        </p:txBody>
      </p:sp>
      <p:sp>
        <p:nvSpPr>
          <p:cNvPr id="8" name="Titel 7"/>
          <p:cNvSpPr>
            <a:spLocks noGrp="1"/>
          </p:cNvSpPr>
          <p:nvPr>
            <p:ph type="title"/>
          </p:nvPr>
        </p:nvSpPr>
        <p:spPr>
          <a:xfrm>
            <a:off x="1894856" y="196850"/>
            <a:ext cx="18873787" cy="2773363"/>
          </a:xfrm>
        </p:spPr>
        <p:txBody>
          <a:bodyPr/>
          <a:lstStyle/>
          <a:p>
            <a:r>
              <a:rPr lang="en-US" sz="8800" dirty="0"/>
              <a:t>Validation using real data – </a:t>
            </a:r>
            <a:br>
              <a:rPr lang="en-US" sz="8800" dirty="0"/>
            </a:br>
            <a:r>
              <a:rPr lang="en-US" sz="8800" dirty="0"/>
              <a:t>Adjusting input data</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74</a:t>
            </a:fld>
            <a:endParaRPr lang="de-DE" altLang="de-DE" dirty="0"/>
          </a:p>
        </p:txBody>
      </p:sp>
    </p:spTree>
    <p:extLst>
      <p:ext uri="{BB962C8B-B14F-4D97-AF65-F5344CB8AC3E}">
        <p14:creationId xmlns:p14="http://schemas.microsoft.com/office/powerpoint/2010/main" val="3814941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de-DE" dirty="0"/>
              <a:t>Edis </a:t>
            </a:r>
            <a:r>
              <a:rPr lang="de-DE" dirty="0" err="1"/>
              <a:t>Kurtanovic</a:t>
            </a:r>
            <a:endParaRPr lang="de-DE" dirty="0"/>
          </a:p>
        </p:txBody>
      </p:sp>
      <p:pic>
        <p:nvPicPr>
          <p:cNvPr id="4" name="Inhaltsplatzhalter 3" descr="Ein Bild, das drinnen, Foto, suchend, Tür enthält.&#10;&#10;Automatisch generierte Beschreibung">
            <a:extLst>
              <a:ext uri="{FF2B5EF4-FFF2-40B4-BE49-F238E27FC236}">
                <a16:creationId xmlns:a16="http://schemas.microsoft.com/office/drawing/2014/main" id="{C618DB49-85E0-4449-BFB6-5932CD9732A6}"/>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3318404" y="2970213"/>
            <a:ext cx="17509066" cy="9848850"/>
          </a:xfrm>
          <a:ln w="12700">
            <a:solidFill>
              <a:schemeClr val="tx1"/>
            </a:solidFill>
          </a:ln>
        </p:spPr>
      </p:pic>
      <p:sp>
        <p:nvSpPr>
          <p:cNvPr id="8" name="Titel 7"/>
          <p:cNvSpPr>
            <a:spLocks noGrp="1"/>
          </p:cNvSpPr>
          <p:nvPr>
            <p:ph type="title"/>
          </p:nvPr>
        </p:nvSpPr>
        <p:spPr>
          <a:xfrm>
            <a:off x="1894856" y="196850"/>
            <a:ext cx="18873787" cy="2773363"/>
          </a:xfrm>
        </p:spPr>
        <p:txBody>
          <a:bodyPr/>
          <a:lstStyle/>
          <a:p>
            <a:r>
              <a:rPr lang="en-US" sz="8800" dirty="0"/>
              <a:t>Validation using real data – </a:t>
            </a:r>
            <a:br>
              <a:rPr lang="en-US" sz="8800" dirty="0"/>
            </a:br>
            <a:r>
              <a:rPr lang="en-US" sz="8800" dirty="0"/>
              <a:t>Adjusting input data</a:t>
            </a:r>
          </a:p>
        </p:txBody>
      </p:sp>
      <p:sp>
        <p:nvSpPr>
          <p:cNvPr id="5" name="Foliennummernplatzhalter 4"/>
          <p:cNvSpPr>
            <a:spLocks noGrp="1"/>
          </p:cNvSpPr>
          <p:nvPr>
            <p:ph type="sldNum" sz="quarter" idx="10"/>
          </p:nvPr>
        </p:nvSpPr>
        <p:spPr/>
        <p:txBody>
          <a:bodyPr/>
          <a:lstStyle/>
          <a:p>
            <a:fld id="{6D79B608-30BF-4780-AD74-2A39D90104E2}" type="slidenum">
              <a:rPr lang="de-DE" altLang="de-DE" smtClean="0"/>
              <a:pPr/>
              <a:t>75</a:t>
            </a:fld>
            <a:endParaRPr lang="de-DE" altLang="de-DE" dirty="0"/>
          </a:p>
        </p:txBody>
      </p:sp>
    </p:spTree>
    <p:extLst>
      <p:ext uri="{BB962C8B-B14F-4D97-AF65-F5344CB8AC3E}">
        <p14:creationId xmlns:p14="http://schemas.microsoft.com/office/powerpoint/2010/main" val="1427256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F9AC270-4C6E-4637-99FE-8C79039654FE}"/>
              </a:ext>
            </a:extLst>
          </p:cNvPr>
          <p:cNvSpPr>
            <a:spLocks noGrp="1"/>
          </p:cNvSpPr>
          <p:nvPr>
            <p:ph type="ftr" sz="quarter" idx="11"/>
          </p:nvPr>
        </p:nvSpPr>
        <p:spPr/>
        <p:txBody>
          <a:bodyPr/>
          <a:lstStyle/>
          <a:p>
            <a:pPr>
              <a:defRPr/>
            </a:pPr>
            <a:r>
              <a:rPr lang="de-DE" dirty="0"/>
              <a:t>Edis </a:t>
            </a:r>
            <a:r>
              <a:rPr lang="de-DE" dirty="0" err="1"/>
              <a:t>Kurtanovic</a:t>
            </a:r>
            <a:endParaRPr lang="de-DE" dirty="0"/>
          </a:p>
        </p:txBody>
      </p:sp>
      <p:pic>
        <p:nvPicPr>
          <p:cNvPr id="7" name="Inhaltsplatzhalter 6" descr="Ein Bild, das Essen, Zeichnung, Uhr enthält.&#10;&#10;Automatisch generierte Beschreibung">
            <a:extLst>
              <a:ext uri="{FF2B5EF4-FFF2-40B4-BE49-F238E27FC236}">
                <a16:creationId xmlns:a16="http://schemas.microsoft.com/office/drawing/2014/main" id="{8861EF3E-123D-4460-9D8B-C13F17623C27}"/>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503954" y="3689647"/>
            <a:ext cx="16545029" cy="9191683"/>
          </a:xfrm>
          <a:ln w="12700">
            <a:solidFill>
              <a:schemeClr val="tx1"/>
            </a:solidFill>
          </a:ln>
        </p:spPr>
      </p:pic>
      <p:sp>
        <p:nvSpPr>
          <p:cNvPr id="4" name="Titel 3">
            <a:extLst>
              <a:ext uri="{FF2B5EF4-FFF2-40B4-BE49-F238E27FC236}">
                <a16:creationId xmlns:a16="http://schemas.microsoft.com/office/drawing/2014/main" id="{CE789CB3-57EF-4EC4-9F53-57BE58E2797D}"/>
              </a:ext>
            </a:extLst>
          </p:cNvPr>
          <p:cNvSpPr>
            <a:spLocks noGrp="1"/>
          </p:cNvSpPr>
          <p:nvPr>
            <p:ph type="title"/>
          </p:nvPr>
        </p:nvSpPr>
        <p:spPr/>
        <p:txBody>
          <a:bodyPr/>
          <a:lstStyle/>
          <a:p>
            <a:r>
              <a:rPr lang="en-US" sz="8800" dirty="0"/>
              <a:t>Validation using real data – New output</a:t>
            </a:r>
          </a:p>
        </p:txBody>
      </p:sp>
      <p:sp>
        <p:nvSpPr>
          <p:cNvPr id="5" name="Foliennummernplatzhalter 4">
            <a:extLst>
              <a:ext uri="{FF2B5EF4-FFF2-40B4-BE49-F238E27FC236}">
                <a16:creationId xmlns:a16="http://schemas.microsoft.com/office/drawing/2014/main" id="{58C23D31-2667-4165-B611-2492DEAC17CD}"/>
              </a:ext>
            </a:extLst>
          </p:cNvPr>
          <p:cNvSpPr>
            <a:spLocks noGrp="1"/>
          </p:cNvSpPr>
          <p:nvPr>
            <p:ph type="sldNum" sz="quarter" idx="10"/>
          </p:nvPr>
        </p:nvSpPr>
        <p:spPr/>
        <p:txBody>
          <a:bodyPr/>
          <a:lstStyle/>
          <a:p>
            <a:pPr>
              <a:defRPr/>
            </a:pPr>
            <a:fld id="{6D79B608-30BF-4780-AD74-2A39D90104E2}" type="slidenum">
              <a:rPr lang="de-DE" altLang="de-DE" smtClean="0"/>
              <a:pPr>
                <a:defRPr/>
              </a:pPr>
              <a:t>76</a:t>
            </a:fld>
            <a:endParaRPr lang="de-DE" altLang="de-DE" dirty="0"/>
          </a:p>
        </p:txBody>
      </p:sp>
    </p:spTree>
    <p:extLst>
      <p:ext uri="{BB962C8B-B14F-4D97-AF65-F5344CB8AC3E}">
        <p14:creationId xmlns:p14="http://schemas.microsoft.com/office/powerpoint/2010/main" val="74769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6D9B6A7-D842-4FA6-8149-4E4D68B284B8}"/>
              </a:ext>
            </a:extLst>
          </p:cNvPr>
          <p:cNvSpPr>
            <a:spLocks noGrp="1"/>
          </p:cNvSpPr>
          <p:nvPr>
            <p:ph type="ftr" sz="quarter" idx="11"/>
          </p:nvPr>
        </p:nvSpPr>
        <p:spPr/>
        <p:txBody>
          <a:bodyPr/>
          <a:lstStyle/>
          <a:p>
            <a:pPr>
              <a:defRPr/>
            </a:pPr>
            <a:r>
              <a:rPr lang="de-DE" dirty="0"/>
              <a:t>Edis </a:t>
            </a:r>
            <a:r>
              <a:rPr lang="de-DE" dirty="0" err="1"/>
              <a:t>Kurtanovic</a:t>
            </a:r>
            <a:endParaRPr lang="de-DE" dirty="0"/>
          </a:p>
        </p:txBody>
      </p:sp>
      <p:pic>
        <p:nvPicPr>
          <p:cNvPr id="7" name="Inhaltsplatzhalter 6" descr="Ein Bild, das Kühlschrank, Tür, Küche, stehend enthält.&#10;&#10;Automatisch generierte Beschreibung">
            <a:extLst>
              <a:ext uri="{FF2B5EF4-FFF2-40B4-BE49-F238E27FC236}">
                <a16:creationId xmlns:a16="http://schemas.microsoft.com/office/drawing/2014/main" id="{E2909901-C991-4AD9-BFA4-8C4133E05BB4}"/>
              </a:ext>
            </a:extLst>
          </p:cNvPr>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775176" y="3840325"/>
            <a:ext cx="16189809" cy="8994339"/>
          </a:xfrm>
          <a:ln w="12700">
            <a:solidFill>
              <a:schemeClr val="tx1"/>
            </a:solidFill>
          </a:ln>
        </p:spPr>
      </p:pic>
      <p:sp>
        <p:nvSpPr>
          <p:cNvPr id="4" name="Titel 3">
            <a:extLst>
              <a:ext uri="{FF2B5EF4-FFF2-40B4-BE49-F238E27FC236}">
                <a16:creationId xmlns:a16="http://schemas.microsoft.com/office/drawing/2014/main" id="{916E4591-5BF7-4122-BC2A-462D61395BFB}"/>
              </a:ext>
            </a:extLst>
          </p:cNvPr>
          <p:cNvSpPr>
            <a:spLocks noGrp="1"/>
          </p:cNvSpPr>
          <p:nvPr>
            <p:ph type="title"/>
          </p:nvPr>
        </p:nvSpPr>
        <p:spPr/>
        <p:txBody>
          <a:bodyPr/>
          <a:lstStyle/>
          <a:p>
            <a:r>
              <a:rPr lang="en-US" sz="8800" dirty="0"/>
              <a:t>Validation using real data – Comparing</a:t>
            </a:r>
          </a:p>
        </p:txBody>
      </p:sp>
      <p:sp>
        <p:nvSpPr>
          <p:cNvPr id="5" name="Foliennummernplatzhalter 4">
            <a:extLst>
              <a:ext uri="{FF2B5EF4-FFF2-40B4-BE49-F238E27FC236}">
                <a16:creationId xmlns:a16="http://schemas.microsoft.com/office/drawing/2014/main" id="{A39EC947-C618-4E48-9EB8-F8AB6319F429}"/>
              </a:ext>
            </a:extLst>
          </p:cNvPr>
          <p:cNvSpPr>
            <a:spLocks noGrp="1"/>
          </p:cNvSpPr>
          <p:nvPr>
            <p:ph type="sldNum" sz="quarter" idx="10"/>
          </p:nvPr>
        </p:nvSpPr>
        <p:spPr/>
        <p:txBody>
          <a:bodyPr/>
          <a:lstStyle/>
          <a:p>
            <a:pPr>
              <a:defRPr/>
            </a:pPr>
            <a:fld id="{6D79B608-30BF-4780-AD74-2A39D90104E2}" type="slidenum">
              <a:rPr lang="de-DE" altLang="de-DE" smtClean="0"/>
              <a:pPr>
                <a:defRPr/>
              </a:pPr>
              <a:t>77</a:t>
            </a:fld>
            <a:endParaRPr lang="de-DE" altLang="de-DE" dirty="0"/>
          </a:p>
        </p:txBody>
      </p:sp>
    </p:spTree>
    <p:extLst>
      <p:ext uri="{BB962C8B-B14F-4D97-AF65-F5344CB8AC3E}">
        <p14:creationId xmlns:p14="http://schemas.microsoft.com/office/powerpoint/2010/main" val="1298435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6D9B6A7-D842-4FA6-8149-4E4D68B284B8}"/>
              </a:ext>
            </a:extLst>
          </p:cNvPr>
          <p:cNvSpPr>
            <a:spLocks noGrp="1"/>
          </p:cNvSpPr>
          <p:nvPr>
            <p:ph type="ftr" sz="quarter" idx="11"/>
          </p:nvPr>
        </p:nvSpPr>
        <p:spPr/>
        <p:txBody>
          <a:bodyPr/>
          <a:lstStyle/>
          <a:p>
            <a:pPr>
              <a:defRPr/>
            </a:pPr>
            <a:r>
              <a:rPr lang="de-DE" dirty="0"/>
              <a:t>Edis </a:t>
            </a:r>
            <a:r>
              <a:rPr lang="de-DE" dirty="0" err="1"/>
              <a:t>Kurtanovic</a:t>
            </a:r>
            <a:endParaRPr lang="de-DE" dirty="0"/>
          </a:p>
        </p:txBody>
      </p:sp>
      <p:sp>
        <p:nvSpPr>
          <p:cNvPr id="3" name="Inhaltsplatzhalter 2">
            <a:extLst>
              <a:ext uri="{FF2B5EF4-FFF2-40B4-BE49-F238E27FC236}">
                <a16:creationId xmlns:a16="http://schemas.microsoft.com/office/drawing/2014/main" id="{E8727821-9C90-49DC-A759-C260520D6031}"/>
              </a:ext>
            </a:extLst>
          </p:cNvPr>
          <p:cNvSpPr>
            <a:spLocks noGrp="1"/>
          </p:cNvSpPr>
          <p:nvPr>
            <p:ph idx="12"/>
          </p:nvPr>
        </p:nvSpPr>
        <p:spPr/>
        <p:txBody>
          <a:bodyPr/>
          <a:lstStyle/>
          <a:p>
            <a:pPr marL="571500" indent="-571500">
              <a:buFont typeface="Arial" panose="020B0604020202020204" pitchFamily="34" charset="0"/>
              <a:buChar char="•"/>
            </a:pPr>
            <a:r>
              <a:rPr lang="en-US" dirty="0"/>
              <a:t>Much better results after input adjustments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Still issues with detecting dangers (0% precision red)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Still issues with categorizing people correctly</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There is still a lot to do on this project, but given that this is our very first iteration, it looks very promising!</a:t>
            </a:r>
          </a:p>
        </p:txBody>
      </p:sp>
      <p:sp>
        <p:nvSpPr>
          <p:cNvPr id="4" name="Titel 3">
            <a:extLst>
              <a:ext uri="{FF2B5EF4-FFF2-40B4-BE49-F238E27FC236}">
                <a16:creationId xmlns:a16="http://schemas.microsoft.com/office/drawing/2014/main" id="{916E4591-5BF7-4122-BC2A-462D61395BFB}"/>
              </a:ext>
            </a:extLst>
          </p:cNvPr>
          <p:cNvSpPr>
            <a:spLocks noGrp="1"/>
          </p:cNvSpPr>
          <p:nvPr>
            <p:ph type="title"/>
          </p:nvPr>
        </p:nvSpPr>
        <p:spPr/>
        <p:txBody>
          <a:bodyPr/>
          <a:lstStyle/>
          <a:p>
            <a:r>
              <a:rPr lang="en-US" sz="8800" dirty="0"/>
              <a:t>Validation using real data – Verdict</a:t>
            </a:r>
          </a:p>
        </p:txBody>
      </p:sp>
      <p:sp>
        <p:nvSpPr>
          <p:cNvPr id="5" name="Foliennummernplatzhalter 4">
            <a:extLst>
              <a:ext uri="{FF2B5EF4-FFF2-40B4-BE49-F238E27FC236}">
                <a16:creationId xmlns:a16="http://schemas.microsoft.com/office/drawing/2014/main" id="{A39EC947-C618-4E48-9EB8-F8AB6319F429}"/>
              </a:ext>
            </a:extLst>
          </p:cNvPr>
          <p:cNvSpPr>
            <a:spLocks noGrp="1"/>
          </p:cNvSpPr>
          <p:nvPr>
            <p:ph type="sldNum" sz="quarter" idx="10"/>
          </p:nvPr>
        </p:nvSpPr>
        <p:spPr/>
        <p:txBody>
          <a:bodyPr/>
          <a:lstStyle/>
          <a:p>
            <a:pPr>
              <a:defRPr/>
            </a:pPr>
            <a:fld id="{6D79B608-30BF-4780-AD74-2A39D90104E2}" type="slidenum">
              <a:rPr lang="de-DE" altLang="de-DE" smtClean="0"/>
              <a:pPr>
                <a:defRPr/>
              </a:pPr>
              <a:t>78</a:t>
            </a:fld>
            <a:endParaRPr lang="de-DE" altLang="de-DE" dirty="0"/>
          </a:p>
        </p:txBody>
      </p:sp>
    </p:spTree>
    <p:extLst>
      <p:ext uri="{BB962C8B-B14F-4D97-AF65-F5344CB8AC3E}">
        <p14:creationId xmlns:p14="http://schemas.microsoft.com/office/powerpoint/2010/main" val="1459431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6E9EE86-3CE8-444C-AEF8-A4F6EFE97D9B}"/>
              </a:ext>
            </a:extLst>
          </p:cNvPr>
          <p:cNvSpPr>
            <a:spLocks noGrp="1"/>
          </p:cNvSpPr>
          <p:nvPr>
            <p:ph type="ftr" sz="quarter" idx="11"/>
          </p:nvPr>
        </p:nvSpPr>
        <p:spPr/>
        <p:txBody>
          <a:bodyPr/>
          <a:lstStyle/>
          <a:p>
            <a:pPr>
              <a:defRPr/>
            </a:pPr>
            <a:r>
              <a:rPr lang="de-DE" dirty="0"/>
              <a:t>Martin &amp; Edis</a:t>
            </a:r>
          </a:p>
        </p:txBody>
      </p:sp>
      <p:sp>
        <p:nvSpPr>
          <p:cNvPr id="3" name="Inhaltsplatzhalter 2">
            <a:extLst>
              <a:ext uri="{FF2B5EF4-FFF2-40B4-BE49-F238E27FC236}">
                <a16:creationId xmlns:a16="http://schemas.microsoft.com/office/drawing/2014/main" id="{3262FA76-A56C-43C0-92A6-D16D6D642E39}"/>
              </a:ext>
            </a:extLst>
          </p:cNvPr>
          <p:cNvSpPr>
            <a:spLocks noGrp="1"/>
          </p:cNvSpPr>
          <p:nvPr>
            <p:ph idx="12"/>
          </p:nvPr>
        </p:nvSpPr>
        <p:spPr/>
        <p:txBody>
          <a:bodyPr/>
          <a:lstStyle/>
          <a:p>
            <a:endParaRPr lang="en-US" sz="4800" b="1" dirty="0">
              <a:highlight>
                <a:srgbClr val="FF0000"/>
              </a:highlight>
            </a:endParaRPr>
          </a:p>
          <a:p>
            <a:pPr marL="685800" indent="-685800">
              <a:buFont typeface="Arial" panose="020B0604020202020204" pitchFamily="34" charset="0"/>
              <a:buChar char="•"/>
            </a:pPr>
            <a:r>
              <a:rPr lang="en-US" dirty="0"/>
              <a:t>Detection of tracks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Reflections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Random things being interpreted as a warning line</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Lack of training assets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Uncommon events</a:t>
            </a:r>
          </a:p>
        </p:txBody>
      </p:sp>
      <p:sp>
        <p:nvSpPr>
          <p:cNvPr id="4" name="Titel 3">
            <a:extLst>
              <a:ext uri="{FF2B5EF4-FFF2-40B4-BE49-F238E27FC236}">
                <a16:creationId xmlns:a16="http://schemas.microsoft.com/office/drawing/2014/main" id="{12CDF928-CB4C-4AB5-B5D4-78655B17E6A6}"/>
              </a:ext>
            </a:extLst>
          </p:cNvPr>
          <p:cNvSpPr>
            <a:spLocks noGrp="1"/>
          </p:cNvSpPr>
          <p:nvPr>
            <p:ph type="title"/>
          </p:nvPr>
        </p:nvSpPr>
        <p:spPr/>
        <p:txBody>
          <a:bodyPr/>
          <a:lstStyle/>
          <a:p>
            <a:r>
              <a:rPr lang="en-US" sz="8800" dirty="0"/>
              <a:t>Weaknesses of current implementation</a:t>
            </a:r>
          </a:p>
        </p:txBody>
      </p:sp>
      <p:sp>
        <p:nvSpPr>
          <p:cNvPr id="5" name="Foliennummernplatzhalter 4">
            <a:extLst>
              <a:ext uri="{FF2B5EF4-FFF2-40B4-BE49-F238E27FC236}">
                <a16:creationId xmlns:a16="http://schemas.microsoft.com/office/drawing/2014/main" id="{2FE0523B-E24F-4D34-B4AA-129E6B6DE581}"/>
              </a:ext>
            </a:extLst>
          </p:cNvPr>
          <p:cNvSpPr>
            <a:spLocks noGrp="1"/>
          </p:cNvSpPr>
          <p:nvPr>
            <p:ph type="sldNum" sz="quarter" idx="10"/>
          </p:nvPr>
        </p:nvSpPr>
        <p:spPr/>
        <p:txBody>
          <a:bodyPr/>
          <a:lstStyle/>
          <a:p>
            <a:pPr>
              <a:defRPr/>
            </a:pPr>
            <a:fld id="{6D79B608-30BF-4780-AD74-2A39D90104E2}" type="slidenum">
              <a:rPr lang="de-DE" altLang="de-DE" smtClean="0"/>
              <a:pPr>
                <a:defRPr/>
              </a:pPr>
              <a:t>79</a:t>
            </a:fld>
            <a:endParaRPr lang="de-DE" altLang="de-DE" dirty="0"/>
          </a:p>
        </p:txBody>
      </p:sp>
    </p:spTree>
    <p:extLst>
      <p:ext uri="{BB962C8B-B14F-4D97-AF65-F5344CB8AC3E}">
        <p14:creationId xmlns:p14="http://schemas.microsoft.com/office/powerpoint/2010/main" val="258982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E6A61B9-5C8B-4389-9635-141E522DE4CF}"/>
              </a:ext>
            </a:extLst>
          </p:cNvPr>
          <p:cNvSpPr>
            <a:spLocks noGrp="1"/>
          </p:cNvSpPr>
          <p:nvPr>
            <p:ph type="ftr" sz="quarter" idx="11"/>
          </p:nvPr>
        </p:nvSpPr>
        <p:spPr/>
        <p:txBody>
          <a:bodyPr/>
          <a:lstStyle/>
          <a:p>
            <a:pPr>
              <a:defRPr/>
            </a:pPr>
            <a:r>
              <a:rPr lang="de-DE" dirty="0"/>
              <a:t>Edis </a:t>
            </a:r>
            <a:r>
              <a:rPr lang="de-DE" dirty="0" err="1"/>
              <a:t>Kurtanovic</a:t>
            </a:r>
            <a:r>
              <a:rPr lang="de-DE" dirty="0"/>
              <a:t> 	| (2017) </a:t>
            </a:r>
            <a:r>
              <a:rPr lang="de-DE" dirty="0" err="1"/>
              <a:t>Statistika</a:t>
            </a:r>
            <a:endParaRPr lang="de-DE" dirty="0"/>
          </a:p>
        </p:txBody>
      </p:sp>
      <p:sp>
        <p:nvSpPr>
          <p:cNvPr id="3" name="Inhaltsplatzhalter 2">
            <a:extLst>
              <a:ext uri="{FF2B5EF4-FFF2-40B4-BE49-F238E27FC236}">
                <a16:creationId xmlns:a16="http://schemas.microsoft.com/office/drawing/2014/main" id="{17C09CC2-8FC8-43B7-989B-34CE8449C8F2}"/>
              </a:ext>
            </a:extLst>
          </p:cNvPr>
          <p:cNvSpPr>
            <a:spLocks noGrp="1"/>
          </p:cNvSpPr>
          <p:nvPr>
            <p:ph idx="12"/>
          </p:nvPr>
        </p:nvSpPr>
        <p:spPr/>
        <p:txBody>
          <a:bodyPr/>
          <a:lstStyle/>
          <a:p>
            <a:r>
              <a:rPr lang="en-US" dirty="0"/>
              <a:t>Some numbers and statistics for Germany</a:t>
            </a:r>
          </a:p>
          <a:p>
            <a:endParaRPr lang="en-US" dirty="0"/>
          </a:p>
          <a:p>
            <a:pPr marL="571500" indent="-571500">
              <a:buFont typeface="Arial" panose="020B0604020202020204" pitchFamily="34" charset="0"/>
              <a:buChar char="•"/>
            </a:pPr>
            <a:r>
              <a:rPr lang="en-US" dirty="0"/>
              <a:t>~151 deaths per year (accidents)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Over 2600 deaths per year on track (suicide)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8% of all trains do not arrive on time</a:t>
            </a:r>
          </a:p>
          <a:p>
            <a:pPr marL="1225550" lvl="1" indent="-571500"/>
            <a:r>
              <a:rPr lang="en-US" dirty="0"/>
              <a:t>→ ~1% of all trains are caught up in accidents with humans</a:t>
            </a:r>
          </a:p>
          <a:p>
            <a:pPr marL="1225550" lvl="1" indent="-571500"/>
            <a:endParaRPr lang="en-US" dirty="0"/>
          </a:p>
          <a:p>
            <a:pPr marL="571500" indent="-571500">
              <a:buFont typeface="Arial" panose="020B0604020202020204" pitchFamily="34" charset="0"/>
              <a:buChar char="•"/>
            </a:pPr>
            <a:r>
              <a:rPr lang="en-US" dirty="0"/>
              <a:t>Traffic accidents caused by humans and objects cost over 30 billion €</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Currently &gt;35.000 km track length across Germany</a:t>
            </a:r>
          </a:p>
        </p:txBody>
      </p:sp>
      <p:sp>
        <p:nvSpPr>
          <p:cNvPr id="4" name="Titel 3">
            <a:extLst>
              <a:ext uri="{FF2B5EF4-FFF2-40B4-BE49-F238E27FC236}">
                <a16:creationId xmlns:a16="http://schemas.microsoft.com/office/drawing/2014/main" id="{B966BEB8-E019-4E78-997C-8CC9448654D8}"/>
              </a:ext>
            </a:extLst>
          </p:cNvPr>
          <p:cNvSpPr>
            <a:spLocks noGrp="1"/>
          </p:cNvSpPr>
          <p:nvPr>
            <p:ph type="title"/>
          </p:nvPr>
        </p:nvSpPr>
        <p:spPr/>
        <p:txBody>
          <a:bodyPr/>
          <a:lstStyle/>
          <a:p>
            <a:r>
              <a:rPr lang="en-US" sz="8800" dirty="0"/>
              <a:t>Context</a:t>
            </a:r>
            <a:endParaRPr lang="en-US" dirty="0"/>
          </a:p>
        </p:txBody>
      </p:sp>
      <p:sp>
        <p:nvSpPr>
          <p:cNvPr id="5" name="Foliennummernplatzhalter 4">
            <a:extLst>
              <a:ext uri="{FF2B5EF4-FFF2-40B4-BE49-F238E27FC236}">
                <a16:creationId xmlns:a16="http://schemas.microsoft.com/office/drawing/2014/main" id="{3314ABE2-A722-46F4-9EE8-C27B06641B35}"/>
              </a:ext>
            </a:extLst>
          </p:cNvPr>
          <p:cNvSpPr>
            <a:spLocks noGrp="1"/>
          </p:cNvSpPr>
          <p:nvPr>
            <p:ph type="sldNum" sz="quarter" idx="10"/>
          </p:nvPr>
        </p:nvSpPr>
        <p:spPr/>
        <p:txBody>
          <a:bodyPr/>
          <a:lstStyle/>
          <a:p>
            <a:pPr>
              <a:defRPr/>
            </a:pPr>
            <a:fld id="{6D79B608-30BF-4780-AD74-2A39D90104E2}" type="slidenum">
              <a:rPr lang="de-DE" altLang="de-DE" smtClean="0"/>
              <a:pPr>
                <a:defRPr/>
              </a:pPr>
              <a:t>8</a:t>
            </a:fld>
            <a:endParaRPr lang="de-DE" altLang="de-DE" dirty="0"/>
          </a:p>
        </p:txBody>
      </p:sp>
    </p:spTree>
    <p:extLst>
      <p:ext uri="{BB962C8B-B14F-4D97-AF65-F5344CB8AC3E}">
        <p14:creationId xmlns:p14="http://schemas.microsoft.com/office/powerpoint/2010/main" val="16144573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31F7A5-2E03-44F1-B3F9-CFD3F50E203A}"/>
              </a:ext>
            </a:extLst>
          </p:cNvPr>
          <p:cNvSpPr>
            <a:spLocks noGrp="1"/>
          </p:cNvSpPr>
          <p:nvPr>
            <p:ph type="title"/>
          </p:nvPr>
        </p:nvSpPr>
        <p:spPr>
          <a:xfrm>
            <a:off x="1894856" y="1555194"/>
            <a:ext cx="18873787" cy="1439863"/>
          </a:xfrm>
        </p:spPr>
        <p:txBody>
          <a:bodyPr/>
          <a:lstStyle/>
          <a:p>
            <a:r>
              <a:rPr lang="de-DE" sz="8800" dirty="0" err="1"/>
              <a:t>Recommendations</a:t>
            </a:r>
            <a:r>
              <a:rPr lang="de-DE" sz="8800" dirty="0"/>
              <a:t> </a:t>
            </a:r>
            <a:r>
              <a:rPr lang="de-DE" sz="8800" dirty="0" err="1"/>
              <a:t>for</a:t>
            </a:r>
            <a:r>
              <a:rPr lang="de-DE" sz="8800" dirty="0"/>
              <a:t> </a:t>
            </a:r>
            <a:r>
              <a:rPr lang="de-DE" sz="8800" dirty="0" err="1"/>
              <a:t>future</a:t>
            </a:r>
            <a:r>
              <a:rPr lang="de-DE" sz="8800" dirty="0"/>
              <a:t> Development-</a:t>
            </a:r>
            <a:r>
              <a:rPr lang="de-DE" sz="8800" dirty="0" err="1"/>
              <a:t>Cycles</a:t>
            </a:r>
            <a:endParaRPr lang="de-DE" sz="8800" dirty="0"/>
          </a:p>
        </p:txBody>
      </p:sp>
      <p:sp>
        <p:nvSpPr>
          <p:cNvPr id="3" name="Foliennummernplatzhalter 2">
            <a:extLst>
              <a:ext uri="{FF2B5EF4-FFF2-40B4-BE49-F238E27FC236}">
                <a16:creationId xmlns:a16="http://schemas.microsoft.com/office/drawing/2014/main" id="{A63DB483-7718-4D73-A9C8-41633042B238}"/>
              </a:ext>
            </a:extLst>
          </p:cNvPr>
          <p:cNvSpPr>
            <a:spLocks noGrp="1"/>
          </p:cNvSpPr>
          <p:nvPr>
            <p:ph type="sldNum" sz="quarter" idx="10"/>
          </p:nvPr>
        </p:nvSpPr>
        <p:spPr/>
        <p:txBody>
          <a:bodyPr/>
          <a:lstStyle/>
          <a:p>
            <a:pPr>
              <a:defRPr/>
            </a:pPr>
            <a:fld id="{6D79B608-30BF-4780-AD74-2A39D90104E2}" type="slidenum">
              <a:rPr lang="de-DE" altLang="de-DE" smtClean="0"/>
              <a:pPr>
                <a:defRPr/>
              </a:pPr>
              <a:t>80</a:t>
            </a:fld>
            <a:endParaRPr lang="de-DE" altLang="de-DE" dirty="0"/>
          </a:p>
        </p:txBody>
      </p:sp>
      <p:sp>
        <p:nvSpPr>
          <p:cNvPr id="4" name="Fußzeilenplatzhalter 3">
            <a:extLst>
              <a:ext uri="{FF2B5EF4-FFF2-40B4-BE49-F238E27FC236}">
                <a16:creationId xmlns:a16="http://schemas.microsoft.com/office/drawing/2014/main" id="{4EED3F02-4916-4F7D-8A31-FD57843ECC3E}"/>
              </a:ext>
            </a:extLst>
          </p:cNvPr>
          <p:cNvSpPr>
            <a:spLocks noGrp="1"/>
          </p:cNvSpPr>
          <p:nvPr>
            <p:ph type="ftr" sz="quarter" idx="11"/>
          </p:nvPr>
        </p:nvSpPr>
        <p:spPr/>
        <p:txBody>
          <a:bodyPr/>
          <a:lstStyle/>
          <a:p>
            <a:pPr>
              <a:defRPr/>
            </a:pPr>
            <a:r>
              <a:rPr lang="de-DE" dirty="0"/>
              <a:t>Martin Ludwig</a:t>
            </a:r>
          </a:p>
          <a:p>
            <a:pPr>
              <a:defRPr/>
            </a:pPr>
            <a:endParaRPr lang="de-DE" dirty="0"/>
          </a:p>
        </p:txBody>
      </p:sp>
      <p:sp>
        <p:nvSpPr>
          <p:cNvPr id="5" name="Inhaltsplatzhalter 4">
            <a:extLst>
              <a:ext uri="{FF2B5EF4-FFF2-40B4-BE49-F238E27FC236}">
                <a16:creationId xmlns:a16="http://schemas.microsoft.com/office/drawing/2014/main" id="{813EDAB4-7605-4043-88EC-451A161F1FCC}"/>
              </a:ext>
            </a:extLst>
          </p:cNvPr>
          <p:cNvSpPr>
            <a:spLocks noGrp="1"/>
          </p:cNvSpPr>
          <p:nvPr>
            <p:ph idx="1"/>
          </p:nvPr>
        </p:nvSpPr>
        <p:spPr>
          <a:xfrm>
            <a:off x="1894856" y="2969568"/>
            <a:ext cx="18722080" cy="9849495"/>
          </a:xfrm>
        </p:spPr>
        <p:txBody>
          <a:bodyPr/>
          <a:lstStyle/>
          <a:p>
            <a:r>
              <a:rPr lang="de-DE" dirty="0"/>
              <a:t>The </a:t>
            </a:r>
            <a:r>
              <a:rPr lang="de-DE" dirty="0" err="1"/>
              <a:t>simulation</a:t>
            </a:r>
            <a:r>
              <a:rPr lang="de-DE" dirty="0"/>
              <a:t> </a:t>
            </a:r>
            <a:r>
              <a:rPr lang="de-DE" dirty="0" err="1"/>
              <a:t>environment</a:t>
            </a:r>
            <a:r>
              <a:rPr lang="de-DE" dirty="0"/>
              <a:t> </a:t>
            </a:r>
            <a:r>
              <a:rPr lang="de-DE" dirty="0" err="1"/>
              <a:t>should</a:t>
            </a:r>
            <a:r>
              <a:rPr lang="de-DE" dirty="0"/>
              <a:t> </a:t>
            </a:r>
            <a:r>
              <a:rPr lang="de-DE" dirty="0" err="1"/>
              <a:t>include</a:t>
            </a:r>
            <a:endParaRPr lang="de-DE" dirty="0"/>
          </a:p>
          <a:p>
            <a:pPr marL="571500" indent="-571500">
              <a:buFont typeface="Arial" panose="020B0604020202020204" pitchFamily="34" charset="0"/>
              <a:buChar char="•"/>
            </a:pPr>
            <a:r>
              <a:rPr lang="de-DE" dirty="0" err="1"/>
              <a:t>Varying</a:t>
            </a:r>
            <a:r>
              <a:rPr lang="de-DE" dirty="0"/>
              <a:t> </a:t>
            </a:r>
            <a:r>
              <a:rPr lang="de-DE" dirty="0" err="1"/>
              <a:t>lighting</a:t>
            </a:r>
            <a:r>
              <a:rPr lang="de-DE" dirty="0"/>
              <a:t> </a:t>
            </a:r>
            <a:r>
              <a:rPr lang="de-DE" dirty="0" err="1"/>
              <a:t>conditions</a:t>
            </a:r>
            <a:endParaRPr lang="de-DE" dirty="0"/>
          </a:p>
          <a:p>
            <a:pPr marL="571500" indent="-571500">
              <a:buFont typeface="Arial" panose="020B0604020202020204" pitchFamily="34" charset="0"/>
              <a:buChar char="•"/>
            </a:pPr>
            <a:r>
              <a:rPr lang="de-DE" dirty="0" err="1"/>
              <a:t>Reflective</a:t>
            </a:r>
            <a:r>
              <a:rPr lang="de-DE" dirty="0"/>
              <a:t> and </a:t>
            </a:r>
            <a:r>
              <a:rPr lang="de-DE" dirty="0" err="1"/>
              <a:t>opaque</a:t>
            </a:r>
            <a:r>
              <a:rPr lang="de-DE" dirty="0"/>
              <a:t> </a:t>
            </a:r>
            <a:r>
              <a:rPr lang="de-DE" dirty="0" err="1"/>
              <a:t>surfaces</a:t>
            </a:r>
            <a:endParaRPr lang="de-DE" dirty="0"/>
          </a:p>
          <a:p>
            <a:pPr marL="571500" indent="-571500">
              <a:buFont typeface="Arial" panose="020B0604020202020204" pitchFamily="34" charset="0"/>
              <a:buChar char="•"/>
            </a:pPr>
            <a:r>
              <a:rPr lang="de-DE" dirty="0"/>
              <a:t>More </a:t>
            </a:r>
            <a:r>
              <a:rPr lang="de-DE" dirty="0" err="1"/>
              <a:t>variety</a:t>
            </a:r>
            <a:r>
              <a:rPr lang="de-DE" dirty="0"/>
              <a:t> in </a:t>
            </a:r>
            <a:r>
              <a:rPr lang="de-DE" dirty="0" err="1"/>
              <a:t>stationary</a:t>
            </a:r>
            <a:r>
              <a:rPr lang="de-DE" dirty="0"/>
              <a:t> </a:t>
            </a:r>
            <a:r>
              <a:rPr lang="de-DE" dirty="0" err="1"/>
              <a:t>objects</a:t>
            </a:r>
            <a:r>
              <a:rPr lang="de-DE" dirty="0"/>
              <a:t> and </a:t>
            </a:r>
            <a:r>
              <a:rPr lang="de-DE" dirty="0" err="1"/>
              <a:t>moveable</a:t>
            </a:r>
            <a:r>
              <a:rPr lang="de-DE" dirty="0"/>
              <a:t> </a:t>
            </a:r>
            <a:r>
              <a:rPr lang="de-DE" dirty="0" err="1"/>
              <a:t>objects</a:t>
            </a:r>
            <a:endParaRPr lang="de-DE" dirty="0"/>
          </a:p>
          <a:p>
            <a:pPr marL="571500" indent="-571500">
              <a:buFont typeface="Arial" panose="020B0604020202020204" pitchFamily="34" charset="0"/>
              <a:buChar char="•"/>
            </a:pPr>
            <a:r>
              <a:rPr lang="de-DE" dirty="0"/>
              <a:t>Generative </a:t>
            </a:r>
            <a:r>
              <a:rPr lang="de-DE" dirty="0" err="1"/>
              <a:t>model</a:t>
            </a:r>
            <a:r>
              <a:rPr lang="de-DE" dirty="0"/>
              <a:t> </a:t>
            </a:r>
            <a:r>
              <a:rPr lang="de-DE" dirty="0" err="1"/>
              <a:t>for</a:t>
            </a:r>
            <a:r>
              <a:rPr lang="de-DE" dirty="0"/>
              <a:t> </a:t>
            </a:r>
            <a:r>
              <a:rPr lang="de-DE" dirty="0" err="1"/>
              <a:t>station</a:t>
            </a:r>
            <a:r>
              <a:rPr lang="de-DE" dirty="0"/>
              <a:t> </a:t>
            </a:r>
            <a:r>
              <a:rPr lang="de-DE" dirty="0" err="1"/>
              <a:t>types</a:t>
            </a:r>
            <a:endParaRPr lang="de-DE" dirty="0"/>
          </a:p>
          <a:p>
            <a:pPr marL="571500" indent="-571500">
              <a:buFont typeface="Arial" panose="020B0604020202020204" pitchFamily="34" charset="0"/>
              <a:buChar char="•"/>
            </a:pPr>
            <a:r>
              <a:rPr lang="de-DE" dirty="0"/>
              <a:t>Animation </a:t>
            </a:r>
            <a:r>
              <a:rPr lang="de-DE" dirty="0" err="1"/>
              <a:t>capabilities</a:t>
            </a:r>
            <a:endParaRPr lang="de-DE" dirty="0"/>
          </a:p>
          <a:p>
            <a:pPr marL="571500" indent="-571500">
              <a:buFont typeface="Arial" panose="020B0604020202020204" pitchFamily="34" charset="0"/>
              <a:buChar char="•"/>
            </a:pPr>
            <a:r>
              <a:rPr lang="de-DE" dirty="0"/>
              <a:t>Virtual Replicas </a:t>
            </a:r>
            <a:r>
              <a:rPr lang="de-DE" dirty="0" err="1"/>
              <a:t>of</a:t>
            </a:r>
            <a:r>
              <a:rPr lang="de-DE" dirty="0"/>
              <a:t> real </a:t>
            </a:r>
            <a:r>
              <a:rPr lang="de-DE" dirty="0" err="1"/>
              <a:t>train</a:t>
            </a:r>
            <a:r>
              <a:rPr lang="de-DE" dirty="0"/>
              <a:t> </a:t>
            </a:r>
            <a:r>
              <a:rPr lang="de-DE" dirty="0" err="1"/>
              <a:t>stations</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a:p>
            <a:pPr marL="571500" indent="-571500">
              <a:buFont typeface="Wingdings" panose="05000000000000000000" pitchFamily="2" charset="2"/>
              <a:buChar char="à"/>
            </a:pPr>
            <a:r>
              <a:rPr lang="de-DE" dirty="0">
                <a:sym typeface="Wingdings" panose="05000000000000000000" pitchFamily="2" charset="2"/>
              </a:rPr>
              <a:t>Implement a human </a:t>
            </a:r>
            <a:r>
              <a:rPr lang="de-DE" dirty="0" err="1">
                <a:sym typeface="Wingdings" panose="05000000000000000000" pitchFamily="2" charset="2"/>
              </a:rPr>
              <a:t>tracking</a:t>
            </a:r>
            <a:r>
              <a:rPr lang="de-DE" dirty="0">
                <a:sym typeface="Wingdings" panose="05000000000000000000" pitchFamily="2" charset="2"/>
              </a:rPr>
              <a:t> </a:t>
            </a:r>
            <a:r>
              <a:rPr lang="de-DE" dirty="0" err="1">
                <a:sym typeface="Wingdings" panose="05000000000000000000" pitchFamily="2" charset="2"/>
              </a:rPr>
              <a:t>system</a:t>
            </a:r>
            <a:r>
              <a:rPr lang="de-DE" dirty="0">
                <a:sym typeface="Wingdings" panose="05000000000000000000" pitchFamily="2" charset="2"/>
              </a:rPr>
              <a:t> and </a:t>
            </a:r>
            <a:r>
              <a:rPr lang="de-DE" dirty="0" err="1">
                <a:sym typeface="Wingdings" panose="05000000000000000000" pitchFamily="2" charset="2"/>
              </a:rPr>
              <a:t>train</a:t>
            </a:r>
            <a:r>
              <a:rPr lang="de-DE" dirty="0">
                <a:sym typeface="Wingdings" panose="05000000000000000000" pitchFamily="2" charset="2"/>
              </a:rPr>
              <a:t> on </a:t>
            </a:r>
            <a:r>
              <a:rPr lang="de-DE" dirty="0" err="1">
                <a:sym typeface="Wingdings" panose="05000000000000000000" pitchFamily="2" charset="2"/>
              </a:rPr>
              <a:t>generated</a:t>
            </a:r>
            <a:r>
              <a:rPr lang="de-DE" dirty="0">
                <a:sym typeface="Wingdings" panose="05000000000000000000" pitchFamily="2" charset="2"/>
              </a:rPr>
              <a:t> </a:t>
            </a:r>
            <a:r>
              <a:rPr lang="de-DE" dirty="0" err="1">
                <a:sym typeface="Wingdings" panose="05000000000000000000" pitchFamily="2" charset="2"/>
              </a:rPr>
              <a:t>video</a:t>
            </a:r>
            <a:r>
              <a:rPr lang="de-DE" dirty="0">
                <a:sym typeface="Wingdings" panose="05000000000000000000" pitchFamily="2" charset="2"/>
              </a:rPr>
              <a:t> </a:t>
            </a:r>
            <a:r>
              <a:rPr lang="de-DE" dirty="0" err="1">
                <a:sym typeface="Wingdings" panose="05000000000000000000" pitchFamily="2" charset="2"/>
              </a:rPr>
              <a:t>data</a:t>
            </a:r>
            <a:endParaRPr lang="de-DE" dirty="0">
              <a:sym typeface="Wingdings" panose="05000000000000000000" pitchFamily="2" charset="2"/>
            </a:endParaRPr>
          </a:p>
          <a:p>
            <a:pPr marL="571500" indent="-571500">
              <a:buFont typeface="Wingdings" panose="05000000000000000000" pitchFamily="2" charset="2"/>
              <a:buChar char="à"/>
            </a:pPr>
            <a:r>
              <a:rPr lang="de-DE" dirty="0">
                <a:sym typeface="Wingdings" panose="05000000000000000000" pitchFamily="2" charset="2"/>
              </a:rPr>
              <a:t>Fine tune </a:t>
            </a:r>
            <a:r>
              <a:rPr lang="de-DE" dirty="0" err="1">
                <a:sym typeface="Wingdings" panose="05000000000000000000" pitchFamily="2" charset="2"/>
              </a:rPr>
              <a:t>system</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t>
            </a:r>
            <a:r>
              <a:rPr lang="de-DE" dirty="0" err="1">
                <a:sym typeface="Wingdings" panose="05000000000000000000" pitchFamily="2" charset="2"/>
              </a:rPr>
              <a:t>specific</a:t>
            </a:r>
            <a:r>
              <a:rPr lang="de-DE" dirty="0">
                <a:sym typeface="Wingdings" panose="05000000000000000000" pitchFamily="2" charset="2"/>
              </a:rPr>
              <a:t> </a:t>
            </a:r>
            <a:r>
              <a:rPr lang="de-DE" dirty="0" err="1">
                <a:sym typeface="Wingdings" panose="05000000000000000000" pitchFamily="2" charset="2"/>
              </a:rPr>
              <a:t>scenarios</a:t>
            </a:r>
            <a:r>
              <a:rPr lang="de-DE" dirty="0">
                <a:sym typeface="Wingdings" panose="05000000000000000000" pitchFamily="2" charset="2"/>
              </a:rPr>
              <a:t> (</a:t>
            </a:r>
            <a:r>
              <a:rPr lang="de-DE" dirty="0" err="1">
                <a:sym typeface="Wingdings" panose="05000000000000000000" pitchFamily="2" charset="2"/>
              </a:rPr>
              <a:t>accidents</a:t>
            </a:r>
            <a:r>
              <a:rPr lang="de-DE" dirty="0">
                <a:sym typeface="Wingdings" panose="05000000000000000000" pitchFamily="2" charset="2"/>
              </a:rPr>
              <a:t> and on </a:t>
            </a:r>
            <a:r>
              <a:rPr lang="de-DE" dirty="0" err="1">
                <a:sym typeface="Wingdings" panose="05000000000000000000" pitchFamily="2" charset="2"/>
              </a:rPr>
              <a:t>purpose</a:t>
            </a:r>
            <a:r>
              <a:rPr lang="de-DE" dirty="0">
                <a:sym typeface="Wingdings" panose="05000000000000000000" pitchFamily="2" charset="2"/>
              </a:rPr>
              <a:t>)</a:t>
            </a:r>
          </a:p>
          <a:p>
            <a:pPr marL="571500" indent="-571500">
              <a:buFont typeface="Wingdings" panose="05000000000000000000" pitchFamily="2" charset="2"/>
              <a:buChar char="à"/>
            </a:pPr>
            <a:r>
              <a:rPr lang="de-DE" dirty="0" err="1">
                <a:sym typeface="Wingdings" panose="05000000000000000000" pitchFamily="2" charset="2"/>
              </a:rPr>
              <a:t>Respect</a:t>
            </a:r>
            <a:r>
              <a:rPr lang="de-DE" dirty="0">
                <a:sym typeface="Wingdings" panose="05000000000000000000" pitchFamily="2" charset="2"/>
              </a:rPr>
              <a:t> Real Time </a:t>
            </a:r>
            <a:r>
              <a:rPr lang="de-DE" dirty="0" err="1">
                <a:sym typeface="Wingdings" panose="05000000000000000000" pitchFamily="2" charset="2"/>
              </a:rPr>
              <a:t>Requirement</a:t>
            </a:r>
            <a:r>
              <a:rPr lang="de-DE" dirty="0">
                <a:sym typeface="Wingdings" panose="05000000000000000000" pitchFamily="2" charset="2"/>
              </a:rPr>
              <a:t> </a:t>
            </a:r>
            <a:endParaRPr lang="de-DE" dirty="0"/>
          </a:p>
        </p:txBody>
      </p:sp>
    </p:spTree>
    <p:extLst>
      <p:ext uri="{BB962C8B-B14F-4D97-AF65-F5344CB8AC3E}">
        <p14:creationId xmlns:p14="http://schemas.microsoft.com/office/powerpoint/2010/main" val="38935374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50D2755-6BBE-4FF6-996D-5EA62B6A6AAE}"/>
              </a:ext>
            </a:extLst>
          </p:cNvPr>
          <p:cNvSpPr>
            <a:spLocks noGrp="1"/>
          </p:cNvSpPr>
          <p:nvPr>
            <p:ph type="ftr" sz="quarter" idx="11"/>
          </p:nvPr>
        </p:nvSpPr>
        <p:spPr/>
        <p:txBody>
          <a:bodyPr/>
          <a:lstStyle/>
          <a:p>
            <a:pPr>
              <a:defRPr/>
            </a:pPr>
            <a:r>
              <a:rPr lang="de-DE" dirty="0"/>
              <a:t>Martin Ludwig</a:t>
            </a:r>
          </a:p>
          <a:p>
            <a:pPr>
              <a:defRPr/>
            </a:pPr>
            <a:endParaRPr lang="de-DE" dirty="0"/>
          </a:p>
        </p:txBody>
      </p:sp>
      <p:sp>
        <p:nvSpPr>
          <p:cNvPr id="3" name="Inhaltsplatzhalter 2">
            <a:extLst>
              <a:ext uri="{FF2B5EF4-FFF2-40B4-BE49-F238E27FC236}">
                <a16:creationId xmlns:a16="http://schemas.microsoft.com/office/drawing/2014/main" id="{CC24EC9F-6563-42B1-9CB8-91CB4766EE38}"/>
              </a:ext>
            </a:extLst>
          </p:cNvPr>
          <p:cNvSpPr>
            <a:spLocks noGrp="1"/>
          </p:cNvSpPr>
          <p:nvPr>
            <p:ph idx="12"/>
          </p:nvPr>
        </p:nvSpPr>
        <p:spPr/>
        <p:txBody>
          <a:bodyPr/>
          <a:lstStyle/>
          <a:p>
            <a:r>
              <a:rPr lang="de-DE" dirty="0"/>
              <a:t>User View</a:t>
            </a:r>
          </a:p>
          <a:p>
            <a:pPr marL="571500" indent="-571500">
              <a:buFont typeface="Arial" panose="020B0604020202020204" pitchFamily="34" charset="0"/>
              <a:buChar char="•"/>
            </a:pPr>
            <a:r>
              <a:rPr lang="de-DE" dirty="0" err="1"/>
              <a:t>Specified</a:t>
            </a:r>
            <a:r>
              <a:rPr lang="de-DE" dirty="0"/>
              <a:t> </a:t>
            </a:r>
            <a:r>
              <a:rPr lang="de-DE" dirty="0" err="1"/>
              <a:t>Context</a:t>
            </a:r>
            <a:r>
              <a:rPr lang="de-DE" dirty="0"/>
              <a:t>, Task and Performance </a:t>
            </a:r>
            <a:r>
              <a:rPr lang="de-DE" dirty="0" err="1"/>
              <a:t>requirements</a:t>
            </a:r>
            <a:r>
              <a:rPr lang="de-DE" dirty="0"/>
              <a:t> </a:t>
            </a:r>
            <a:r>
              <a:rPr lang="de-DE" dirty="0" err="1"/>
              <a:t>for</a:t>
            </a:r>
            <a:r>
              <a:rPr lang="de-DE" dirty="0"/>
              <a:t> </a:t>
            </a:r>
            <a:r>
              <a:rPr lang="de-DE" dirty="0" err="1"/>
              <a:t>subway</a:t>
            </a:r>
            <a:r>
              <a:rPr lang="de-DE" dirty="0"/>
              <a:t> </a:t>
            </a:r>
            <a:r>
              <a:rPr lang="de-DE" dirty="0" err="1"/>
              <a:t>station</a:t>
            </a:r>
            <a:r>
              <a:rPr lang="de-DE" dirty="0"/>
              <a:t> </a:t>
            </a:r>
            <a:r>
              <a:rPr lang="de-DE" dirty="0" err="1"/>
              <a:t>security</a:t>
            </a:r>
            <a:r>
              <a:rPr lang="de-DE" dirty="0"/>
              <a:t> </a:t>
            </a:r>
            <a:r>
              <a:rPr lang="de-DE" dirty="0" err="1"/>
              <a:t>system</a:t>
            </a:r>
            <a:endParaRPr lang="de-DE" dirty="0"/>
          </a:p>
          <a:p>
            <a:endParaRPr lang="de-DE" dirty="0"/>
          </a:p>
          <a:p>
            <a:r>
              <a:rPr lang="de-DE" dirty="0" err="1"/>
              <a:t>Modeler</a:t>
            </a:r>
            <a:r>
              <a:rPr lang="de-DE" dirty="0"/>
              <a:t> View</a:t>
            </a:r>
          </a:p>
          <a:p>
            <a:pPr marL="571500" indent="-571500">
              <a:buFont typeface="Arial" panose="020B0604020202020204" pitchFamily="34" charset="0"/>
              <a:buChar char="•"/>
            </a:pPr>
            <a:r>
              <a:rPr lang="de-DE" dirty="0" err="1"/>
              <a:t>Modelled</a:t>
            </a:r>
            <a:r>
              <a:rPr lang="de-DE" dirty="0"/>
              <a:t> </a:t>
            </a:r>
            <a:r>
              <a:rPr lang="de-DE" dirty="0" err="1"/>
              <a:t>specified</a:t>
            </a:r>
            <a:r>
              <a:rPr lang="de-DE" dirty="0"/>
              <a:t> </a:t>
            </a:r>
            <a:r>
              <a:rPr lang="de-DE" dirty="0" err="1"/>
              <a:t>Context</a:t>
            </a:r>
            <a:endParaRPr lang="de-DE" dirty="0"/>
          </a:p>
          <a:p>
            <a:pPr marL="571500" indent="-571500">
              <a:buFont typeface="Arial" panose="020B0604020202020204" pitchFamily="34" charset="0"/>
              <a:buChar char="•"/>
            </a:pPr>
            <a:r>
              <a:rPr lang="de-DE" dirty="0" err="1"/>
              <a:t>Considered</a:t>
            </a:r>
            <a:r>
              <a:rPr lang="de-DE" dirty="0"/>
              <a:t> </a:t>
            </a:r>
            <a:r>
              <a:rPr lang="de-DE" dirty="0" err="1"/>
              <a:t>several</a:t>
            </a:r>
            <a:r>
              <a:rPr lang="de-DE" dirty="0"/>
              <a:t> </a:t>
            </a:r>
            <a:r>
              <a:rPr lang="de-DE" dirty="0" err="1"/>
              <a:t>approaches</a:t>
            </a:r>
            <a:r>
              <a:rPr lang="de-DE" dirty="0"/>
              <a:t> </a:t>
            </a:r>
            <a:r>
              <a:rPr lang="de-DE" dirty="0" err="1"/>
              <a:t>for</a:t>
            </a:r>
            <a:r>
              <a:rPr lang="de-DE" dirty="0"/>
              <a:t> Implementation</a:t>
            </a:r>
          </a:p>
          <a:p>
            <a:pPr marL="571500" indent="-571500">
              <a:buFont typeface="Arial" panose="020B0604020202020204" pitchFamily="34" charset="0"/>
              <a:buChar char="•"/>
            </a:pPr>
            <a:endParaRPr lang="de-DE" dirty="0"/>
          </a:p>
          <a:p>
            <a:r>
              <a:rPr lang="de-DE" dirty="0"/>
              <a:t>Implementation View</a:t>
            </a:r>
          </a:p>
          <a:p>
            <a:pPr marL="571500" indent="-571500">
              <a:buFont typeface="Arial" panose="020B0604020202020204" pitchFamily="34" charset="0"/>
              <a:buChar char="•"/>
            </a:pPr>
            <a:r>
              <a:rPr lang="de-DE" dirty="0" err="1"/>
              <a:t>Implemented</a:t>
            </a:r>
            <a:r>
              <a:rPr lang="de-DE" dirty="0"/>
              <a:t> Subway Station </a:t>
            </a:r>
            <a:r>
              <a:rPr lang="de-DE" dirty="0" err="1"/>
              <a:t>Simulations</a:t>
            </a:r>
            <a:endParaRPr lang="de-DE" dirty="0"/>
          </a:p>
          <a:p>
            <a:pPr marL="571500" indent="-571500">
              <a:buFont typeface="Arial" panose="020B0604020202020204" pitchFamily="34" charset="0"/>
              <a:buChar char="•"/>
            </a:pPr>
            <a:r>
              <a:rPr lang="de-DE" dirty="0" err="1"/>
              <a:t>Implemented</a:t>
            </a:r>
            <a:r>
              <a:rPr lang="de-DE" dirty="0"/>
              <a:t> (</a:t>
            </a:r>
            <a:r>
              <a:rPr lang="de-DE" dirty="0" err="1"/>
              <a:t>basic</a:t>
            </a:r>
            <a:r>
              <a:rPr lang="de-DE" dirty="0"/>
              <a:t>) Danger </a:t>
            </a:r>
            <a:r>
              <a:rPr lang="de-DE" dirty="0" err="1"/>
              <a:t>Detection</a:t>
            </a:r>
            <a:r>
              <a:rPr lang="de-DE" dirty="0"/>
              <a:t> System</a:t>
            </a:r>
          </a:p>
          <a:p>
            <a:pPr marL="571500" indent="-571500">
              <a:buFont typeface="Arial" panose="020B0604020202020204" pitchFamily="34" charset="0"/>
              <a:buChar char="•"/>
            </a:pPr>
            <a:endParaRPr lang="de-DE" dirty="0"/>
          </a:p>
          <a:p>
            <a:r>
              <a:rPr lang="de-DE" dirty="0"/>
              <a:t>Validation View</a:t>
            </a:r>
          </a:p>
          <a:p>
            <a:pPr marL="571500" indent="-571500">
              <a:buFont typeface="Arial" panose="020B0604020202020204" pitchFamily="34" charset="0"/>
              <a:buChar char="•"/>
            </a:pPr>
            <a:r>
              <a:rPr lang="de-DE" dirty="0" err="1"/>
              <a:t>Labelled</a:t>
            </a:r>
            <a:r>
              <a:rPr lang="de-DE" dirty="0"/>
              <a:t> Real Data </a:t>
            </a:r>
            <a:r>
              <a:rPr lang="de-DE" dirty="0" err="1"/>
              <a:t>for</a:t>
            </a:r>
            <a:r>
              <a:rPr lang="de-DE" dirty="0"/>
              <a:t> Validation</a:t>
            </a:r>
          </a:p>
          <a:p>
            <a:pPr marL="571500" indent="-571500">
              <a:buFont typeface="Arial" panose="020B0604020202020204" pitchFamily="34" charset="0"/>
              <a:buChar char="•"/>
            </a:pPr>
            <a:r>
              <a:rPr lang="de-DE" dirty="0" err="1"/>
              <a:t>Analyzed</a:t>
            </a:r>
            <a:r>
              <a:rPr lang="de-DE" dirty="0"/>
              <a:t> System Performances</a:t>
            </a:r>
          </a:p>
        </p:txBody>
      </p:sp>
      <p:sp>
        <p:nvSpPr>
          <p:cNvPr id="4" name="Titel 3">
            <a:extLst>
              <a:ext uri="{FF2B5EF4-FFF2-40B4-BE49-F238E27FC236}">
                <a16:creationId xmlns:a16="http://schemas.microsoft.com/office/drawing/2014/main" id="{3752681F-DF02-4745-9A61-7B1FCC4BFB7D}"/>
              </a:ext>
            </a:extLst>
          </p:cNvPr>
          <p:cNvSpPr>
            <a:spLocks noGrp="1"/>
          </p:cNvSpPr>
          <p:nvPr>
            <p:ph type="title"/>
          </p:nvPr>
        </p:nvSpPr>
        <p:spPr/>
        <p:txBody>
          <a:bodyPr/>
          <a:lstStyle/>
          <a:p>
            <a:r>
              <a:rPr lang="de-DE" sz="8800" dirty="0"/>
              <a:t>Summary</a:t>
            </a:r>
          </a:p>
        </p:txBody>
      </p:sp>
      <p:sp>
        <p:nvSpPr>
          <p:cNvPr id="5" name="Foliennummernplatzhalter 4">
            <a:extLst>
              <a:ext uri="{FF2B5EF4-FFF2-40B4-BE49-F238E27FC236}">
                <a16:creationId xmlns:a16="http://schemas.microsoft.com/office/drawing/2014/main" id="{01115AC5-1C2B-469D-8885-5CD4B0032269}"/>
              </a:ext>
            </a:extLst>
          </p:cNvPr>
          <p:cNvSpPr>
            <a:spLocks noGrp="1"/>
          </p:cNvSpPr>
          <p:nvPr>
            <p:ph type="sldNum" sz="quarter" idx="10"/>
          </p:nvPr>
        </p:nvSpPr>
        <p:spPr/>
        <p:txBody>
          <a:bodyPr/>
          <a:lstStyle/>
          <a:p>
            <a:pPr>
              <a:defRPr/>
            </a:pPr>
            <a:fld id="{6D79B608-30BF-4780-AD74-2A39D90104E2}" type="slidenum">
              <a:rPr lang="de-DE" altLang="de-DE" smtClean="0"/>
              <a:pPr>
                <a:defRPr/>
              </a:pPr>
              <a:t>81</a:t>
            </a:fld>
            <a:endParaRPr lang="de-DE" altLang="de-DE" dirty="0"/>
          </a:p>
        </p:txBody>
      </p:sp>
    </p:spTree>
    <p:extLst>
      <p:ext uri="{BB962C8B-B14F-4D97-AF65-F5344CB8AC3E}">
        <p14:creationId xmlns:p14="http://schemas.microsoft.com/office/powerpoint/2010/main" val="595785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2F7E1DA-99FE-46A2-B9C5-26BD4A48B0BD}"/>
              </a:ext>
            </a:extLst>
          </p:cNvPr>
          <p:cNvSpPr>
            <a:spLocks noGrp="1"/>
          </p:cNvSpPr>
          <p:nvPr>
            <p:ph type="ftr" sz="quarter" idx="11"/>
          </p:nvPr>
        </p:nvSpPr>
        <p:spPr/>
        <p:txBody>
          <a:bodyPr/>
          <a:lstStyle/>
          <a:p>
            <a:pPr>
              <a:defRPr/>
            </a:pPr>
            <a:r>
              <a:rPr lang="de-DE" dirty="0"/>
              <a:t>Martin Ludwig</a:t>
            </a:r>
          </a:p>
          <a:p>
            <a:pPr>
              <a:defRPr/>
            </a:pPr>
            <a:endParaRPr lang="de-DE" dirty="0"/>
          </a:p>
        </p:txBody>
      </p:sp>
      <p:sp>
        <p:nvSpPr>
          <p:cNvPr id="3" name="Inhaltsplatzhalter 2">
            <a:extLst>
              <a:ext uri="{FF2B5EF4-FFF2-40B4-BE49-F238E27FC236}">
                <a16:creationId xmlns:a16="http://schemas.microsoft.com/office/drawing/2014/main" id="{C0B1D994-B3C2-4F3A-9D43-E39000A0DE20}"/>
              </a:ext>
            </a:extLst>
          </p:cNvPr>
          <p:cNvSpPr>
            <a:spLocks noGrp="1"/>
          </p:cNvSpPr>
          <p:nvPr>
            <p:ph idx="12"/>
          </p:nvPr>
        </p:nvSpPr>
        <p:spPr/>
        <p:txBody>
          <a:bodyPr/>
          <a:lstStyle/>
          <a:p>
            <a:r>
              <a:rPr lang="de-DE" dirty="0"/>
              <a:t>Expansion </a:t>
            </a:r>
            <a:r>
              <a:rPr lang="de-DE" dirty="0" err="1"/>
              <a:t>of</a:t>
            </a:r>
            <a:r>
              <a:rPr lang="de-DE" dirty="0"/>
              <a:t> </a:t>
            </a:r>
            <a:r>
              <a:rPr lang="de-DE" dirty="0" err="1"/>
              <a:t>the</a:t>
            </a:r>
            <a:r>
              <a:rPr lang="de-DE" dirty="0"/>
              <a:t> </a:t>
            </a:r>
            <a:r>
              <a:rPr lang="de-DE" dirty="0" err="1"/>
              <a:t>simulation</a:t>
            </a:r>
            <a:r>
              <a:rPr lang="de-DE" dirty="0"/>
              <a:t> </a:t>
            </a:r>
            <a:r>
              <a:rPr lang="de-DE" dirty="0" err="1"/>
              <a:t>environment</a:t>
            </a:r>
            <a:endParaRPr lang="de-DE" dirty="0"/>
          </a:p>
          <a:p>
            <a:pPr marL="571500" indent="-571500">
              <a:buFont typeface="Arial" panose="020B0604020202020204" pitchFamily="34" charset="0"/>
              <a:buChar char="•"/>
            </a:pPr>
            <a:r>
              <a:rPr lang="de-DE" dirty="0"/>
              <a:t>More </a:t>
            </a:r>
            <a:r>
              <a:rPr lang="de-DE" dirty="0" err="1"/>
              <a:t>realistic</a:t>
            </a:r>
            <a:r>
              <a:rPr lang="de-DE" dirty="0"/>
              <a:t> </a:t>
            </a:r>
            <a:r>
              <a:rPr lang="de-DE" dirty="0" err="1"/>
              <a:t>through</a:t>
            </a:r>
            <a:r>
              <a:rPr lang="de-DE" dirty="0"/>
              <a:t> </a:t>
            </a:r>
            <a:r>
              <a:rPr lang="de-DE" dirty="0" err="1"/>
              <a:t>lighting</a:t>
            </a:r>
            <a:r>
              <a:rPr lang="de-DE" dirty="0"/>
              <a:t>, </a:t>
            </a:r>
            <a:r>
              <a:rPr lang="de-DE" dirty="0" err="1"/>
              <a:t>reflection</a:t>
            </a:r>
            <a:r>
              <a:rPr lang="de-DE" dirty="0"/>
              <a:t>, </a:t>
            </a:r>
            <a:r>
              <a:rPr lang="de-DE" dirty="0" err="1"/>
              <a:t>opacity</a:t>
            </a:r>
            <a:endParaRPr lang="de-DE" dirty="0"/>
          </a:p>
          <a:p>
            <a:pPr marL="571500" indent="-571500">
              <a:buFont typeface="Arial" panose="020B0604020202020204" pitchFamily="34" charset="0"/>
              <a:buChar char="•"/>
            </a:pPr>
            <a:r>
              <a:rPr lang="de-DE" dirty="0"/>
              <a:t>More </a:t>
            </a:r>
            <a:r>
              <a:rPr lang="de-DE" dirty="0" err="1"/>
              <a:t>diversity</a:t>
            </a:r>
            <a:r>
              <a:rPr lang="de-DE" dirty="0"/>
              <a:t> in </a:t>
            </a:r>
            <a:r>
              <a:rPr lang="de-DE" dirty="0" err="1"/>
              <a:t>many</a:t>
            </a:r>
            <a:r>
              <a:rPr lang="de-DE" dirty="0"/>
              <a:t> </a:t>
            </a:r>
            <a:r>
              <a:rPr lang="de-DE" dirty="0" err="1"/>
              <a:t>aspects</a:t>
            </a:r>
            <a:endParaRPr lang="de-DE" dirty="0"/>
          </a:p>
          <a:p>
            <a:pPr marL="571500" indent="-571500">
              <a:buFont typeface="Arial" panose="020B0604020202020204" pitchFamily="34" charset="0"/>
              <a:buChar char="•"/>
            </a:pPr>
            <a:r>
              <a:rPr lang="de-DE" dirty="0" err="1"/>
              <a:t>Animated</a:t>
            </a:r>
            <a:r>
              <a:rPr lang="de-DE" dirty="0"/>
              <a:t> Simulation </a:t>
            </a:r>
            <a:r>
              <a:rPr lang="de-DE" dirty="0" err="1"/>
              <a:t>instead</a:t>
            </a:r>
            <a:r>
              <a:rPr lang="de-DE" dirty="0"/>
              <a:t> </a:t>
            </a:r>
            <a:r>
              <a:rPr lang="de-DE" dirty="0" err="1"/>
              <a:t>of</a:t>
            </a:r>
            <a:r>
              <a:rPr lang="de-DE" dirty="0"/>
              <a:t> </a:t>
            </a:r>
            <a:r>
              <a:rPr lang="de-DE" dirty="0" err="1"/>
              <a:t>single</a:t>
            </a:r>
            <a:r>
              <a:rPr lang="de-DE" dirty="0"/>
              <a:t> </a:t>
            </a:r>
            <a:r>
              <a:rPr lang="de-DE" dirty="0" err="1"/>
              <a:t>images</a:t>
            </a:r>
            <a:endParaRPr lang="de-DE" dirty="0"/>
          </a:p>
          <a:p>
            <a:pPr marL="571500" indent="-571500">
              <a:buFont typeface="Arial" panose="020B0604020202020204" pitchFamily="34" charset="0"/>
              <a:buChar char="•"/>
            </a:pPr>
            <a:endParaRPr lang="de-DE" dirty="0"/>
          </a:p>
          <a:p>
            <a:r>
              <a:rPr lang="de-DE" dirty="0"/>
              <a:t>Hazard </a:t>
            </a:r>
            <a:r>
              <a:rPr lang="de-DE" dirty="0" err="1"/>
              <a:t>Detection</a:t>
            </a:r>
            <a:r>
              <a:rPr lang="de-DE" dirty="0"/>
              <a:t> System:</a:t>
            </a:r>
          </a:p>
          <a:p>
            <a:pPr marL="571500" indent="-571500">
              <a:buFont typeface="Arial" panose="020B0604020202020204" pitchFamily="34" charset="0"/>
              <a:buChar char="•"/>
            </a:pPr>
            <a:r>
              <a:rPr lang="de-DE" dirty="0"/>
              <a:t>Real Time </a:t>
            </a:r>
            <a:r>
              <a:rPr lang="de-DE" dirty="0" err="1"/>
              <a:t>people</a:t>
            </a:r>
            <a:r>
              <a:rPr lang="de-DE" dirty="0"/>
              <a:t> </a:t>
            </a:r>
            <a:r>
              <a:rPr lang="de-DE" dirty="0" err="1"/>
              <a:t>tracking</a:t>
            </a:r>
            <a:r>
              <a:rPr lang="de-DE" dirty="0"/>
              <a:t> and </a:t>
            </a:r>
            <a:r>
              <a:rPr lang="de-DE" dirty="0" err="1"/>
              <a:t>movement</a:t>
            </a:r>
            <a:br>
              <a:rPr lang="de-DE" dirty="0"/>
            </a:br>
            <a:r>
              <a:rPr lang="de-DE" dirty="0" err="1"/>
              <a:t>prediction</a:t>
            </a: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a:p>
            <a:pPr marL="571500" indent="-571500">
              <a:buFont typeface="Arial" panose="020B0604020202020204" pitchFamily="34" charset="0"/>
              <a:buChar char="•"/>
            </a:pPr>
            <a:endParaRPr lang="de-DE" dirty="0"/>
          </a:p>
        </p:txBody>
      </p:sp>
      <p:sp>
        <p:nvSpPr>
          <p:cNvPr id="4" name="Titel 3">
            <a:extLst>
              <a:ext uri="{FF2B5EF4-FFF2-40B4-BE49-F238E27FC236}">
                <a16:creationId xmlns:a16="http://schemas.microsoft.com/office/drawing/2014/main" id="{E7D59769-8C59-42E8-98D3-ACD3299EDC41}"/>
              </a:ext>
            </a:extLst>
          </p:cNvPr>
          <p:cNvSpPr>
            <a:spLocks noGrp="1"/>
          </p:cNvSpPr>
          <p:nvPr>
            <p:ph type="title"/>
          </p:nvPr>
        </p:nvSpPr>
        <p:spPr/>
        <p:txBody>
          <a:bodyPr/>
          <a:lstStyle/>
          <a:p>
            <a:r>
              <a:rPr lang="de-DE" sz="8800" dirty="0"/>
              <a:t>Outlook</a:t>
            </a:r>
          </a:p>
        </p:txBody>
      </p:sp>
      <p:sp>
        <p:nvSpPr>
          <p:cNvPr id="5" name="Foliennummernplatzhalter 4">
            <a:extLst>
              <a:ext uri="{FF2B5EF4-FFF2-40B4-BE49-F238E27FC236}">
                <a16:creationId xmlns:a16="http://schemas.microsoft.com/office/drawing/2014/main" id="{417F4B0E-DD52-4C08-9303-FED6CD98F5F1}"/>
              </a:ext>
            </a:extLst>
          </p:cNvPr>
          <p:cNvSpPr>
            <a:spLocks noGrp="1"/>
          </p:cNvSpPr>
          <p:nvPr>
            <p:ph type="sldNum" sz="quarter" idx="10"/>
          </p:nvPr>
        </p:nvSpPr>
        <p:spPr/>
        <p:txBody>
          <a:bodyPr/>
          <a:lstStyle/>
          <a:p>
            <a:pPr>
              <a:defRPr/>
            </a:pPr>
            <a:fld id="{6D79B608-30BF-4780-AD74-2A39D90104E2}" type="slidenum">
              <a:rPr lang="de-DE" altLang="de-DE" smtClean="0"/>
              <a:pPr>
                <a:defRPr/>
              </a:pPr>
              <a:t>82</a:t>
            </a:fld>
            <a:endParaRPr lang="de-DE" altLang="de-DE" dirty="0"/>
          </a:p>
        </p:txBody>
      </p:sp>
      <p:pic>
        <p:nvPicPr>
          <p:cNvPr id="9" name="Grafik 8" descr="Ein Bild, das Elektronik, Schaltkreis, Computer enthält.&#10;&#10;Automatisch generierte Beschreibung">
            <a:extLst>
              <a:ext uri="{FF2B5EF4-FFF2-40B4-BE49-F238E27FC236}">
                <a16:creationId xmlns:a16="http://schemas.microsoft.com/office/drawing/2014/main" id="{E4D5BC23-B436-4C26-8A02-255F6029D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1960" y="6281936"/>
            <a:ext cx="10657184" cy="6199589"/>
          </a:xfrm>
          <a:prstGeom prst="rect">
            <a:avLst/>
          </a:prstGeom>
        </p:spPr>
      </p:pic>
    </p:spTree>
    <p:extLst>
      <p:ext uri="{BB962C8B-B14F-4D97-AF65-F5344CB8AC3E}">
        <p14:creationId xmlns:p14="http://schemas.microsoft.com/office/powerpoint/2010/main" val="22436411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632F933-DD83-4187-8CFF-6DC195E96E8A}"/>
              </a:ext>
            </a:extLst>
          </p:cNvPr>
          <p:cNvSpPr>
            <a:spLocks noGrp="1"/>
          </p:cNvSpPr>
          <p:nvPr>
            <p:ph type="ftr" sz="quarter" idx="11"/>
          </p:nvPr>
        </p:nvSpPr>
        <p:spPr/>
        <p:txBody>
          <a:bodyPr/>
          <a:lstStyle/>
          <a:p>
            <a:pPr>
              <a:defRPr/>
            </a:pPr>
            <a:endParaRPr lang="de-DE" dirty="0"/>
          </a:p>
        </p:txBody>
      </p:sp>
      <p:sp>
        <p:nvSpPr>
          <p:cNvPr id="3" name="Inhaltsplatzhalter 2">
            <a:extLst>
              <a:ext uri="{FF2B5EF4-FFF2-40B4-BE49-F238E27FC236}">
                <a16:creationId xmlns:a16="http://schemas.microsoft.com/office/drawing/2014/main" id="{4358B5B0-D17E-4378-A3B6-3C959BBACFA6}"/>
              </a:ext>
            </a:extLst>
          </p:cNvPr>
          <p:cNvSpPr>
            <a:spLocks noGrp="1"/>
          </p:cNvSpPr>
          <p:nvPr>
            <p:ph idx="12"/>
          </p:nvPr>
        </p:nvSpPr>
        <p:spPr/>
        <p:txBody>
          <a:bodyPr/>
          <a:lstStyle/>
          <a:p>
            <a:endParaRPr lang="de-DE" dirty="0"/>
          </a:p>
          <a:p>
            <a:endParaRPr lang="de-DE" dirty="0"/>
          </a:p>
          <a:p>
            <a:endParaRPr lang="de-DE" dirty="0"/>
          </a:p>
          <a:p>
            <a:endParaRPr lang="de-DE" dirty="0"/>
          </a:p>
          <a:p>
            <a:r>
              <a:rPr lang="de-DE" dirty="0"/>
              <a:t>				</a:t>
            </a:r>
            <a:r>
              <a:rPr lang="de-DE" sz="9600" b="1" dirty="0" err="1"/>
              <a:t>Thank</a:t>
            </a:r>
            <a:r>
              <a:rPr lang="de-DE" sz="9600" b="1" dirty="0"/>
              <a:t> </a:t>
            </a:r>
            <a:r>
              <a:rPr lang="de-DE" sz="9600" b="1" dirty="0" err="1"/>
              <a:t>you</a:t>
            </a:r>
            <a:r>
              <a:rPr lang="de-DE" sz="9600" b="1" dirty="0"/>
              <a:t> </a:t>
            </a:r>
            <a:r>
              <a:rPr lang="de-DE" sz="9600" b="1" dirty="0" err="1"/>
              <a:t>for</a:t>
            </a:r>
            <a:r>
              <a:rPr lang="de-DE" sz="9600" b="1" dirty="0"/>
              <a:t> </a:t>
            </a:r>
            <a:r>
              <a:rPr lang="de-DE" sz="9600" b="1" dirty="0" err="1"/>
              <a:t>your</a:t>
            </a:r>
            <a:r>
              <a:rPr lang="de-DE" sz="9600" b="1" dirty="0"/>
              <a:t> </a:t>
            </a:r>
            <a:r>
              <a:rPr lang="de-DE" sz="9600" b="1" dirty="0" err="1"/>
              <a:t>attention</a:t>
            </a:r>
            <a:br>
              <a:rPr lang="de-DE" sz="9600" b="1" dirty="0"/>
            </a:br>
            <a:br>
              <a:rPr lang="de-DE" sz="9600" b="1" dirty="0"/>
            </a:br>
            <a:br>
              <a:rPr lang="de-DE" sz="9600" b="1" dirty="0"/>
            </a:br>
            <a:r>
              <a:rPr lang="de-DE" sz="9600" b="1" dirty="0"/>
              <a:t>							</a:t>
            </a:r>
            <a:r>
              <a:rPr lang="de-DE" sz="11500" b="1" dirty="0"/>
              <a:t>	</a:t>
            </a:r>
            <a:r>
              <a:rPr lang="de-DE" sz="2400" b="1" dirty="0"/>
              <a:t>All </a:t>
            </a:r>
            <a:r>
              <a:rPr lang="de-DE" sz="2400" b="1" dirty="0" err="1"/>
              <a:t>sources</a:t>
            </a:r>
            <a:r>
              <a:rPr lang="de-DE" sz="2400" b="1" dirty="0"/>
              <a:t> </a:t>
            </a:r>
            <a:r>
              <a:rPr lang="de-DE" sz="2400" b="1" dirty="0" err="1"/>
              <a:t>can</a:t>
            </a:r>
            <a:r>
              <a:rPr lang="de-DE" sz="2400" b="1" dirty="0"/>
              <a:t> </a:t>
            </a:r>
            <a:r>
              <a:rPr lang="de-DE" sz="2400" b="1" dirty="0" err="1"/>
              <a:t>be</a:t>
            </a:r>
            <a:r>
              <a:rPr lang="de-DE" sz="2400" b="1" dirty="0"/>
              <a:t> </a:t>
            </a:r>
            <a:r>
              <a:rPr lang="de-DE" sz="2400" b="1" dirty="0" err="1"/>
              <a:t>found</a:t>
            </a:r>
            <a:r>
              <a:rPr lang="de-DE" sz="2400" b="1" dirty="0"/>
              <a:t> in </a:t>
            </a:r>
            <a:r>
              <a:rPr lang="de-DE" sz="2400" b="1" dirty="0" err="1"/>
              <a:t>the</a:t>
            </a:r>
            <a:r>
              <a:rPr lang="de-DE" sz="2400" b="1" dirty="0"/>
              <a:t> </a:t>
            </a:r>
            <a:r>
              <a:rPr lang="de-DE" sz="2400" b="1" dirty="0" err="1"/>
              <a:t>accompanied</a:t>
            </a:r>
            <a:r>
              <a:rPr lang="de-DE" sz="2400" b="1" dirty="0"/>
              <a:t> </a:t>
            </a:r>
            <a:r>
              <a:rPr lang="de-DE" sz="2400" b="1" dirty="0" err="1"/>
              <a:t>document</a:t>
            </a:r>
            <a:endParaRPr lang="de-DE" b="1" dirty="0"/>
          </a:p>
        </p:txBody>
      </p:sp>
      <p:sp>
        <p:nvSpPr>
          <p:cNvPr id="4" name="Titel 3">
            <a:extLst>
              <a:ext uri="{FF2B5EF4-FFF2-40B4-BE49-F238E27FC236}">
                <a16:creationId xmlns:a16="http://schemas.microsoft.com/office/drawing/2014/main" id="{8479E0CB-3A38-4E71-981B-E53532A762C7}"/>
              </a:ext>
            </a:extLst>
          </p:cNvPr>
          <p:cNvSpPr>
            <a:spLocks noGrp="1"/>
          </p:cNvSpPr>
          <p:nvPr>
            <p:ph type="title"/>
          </p:nvPr>
        </p:nvSpPr>
        <p:spPr/>
        <p:txBody>
          <a:bodyPr/>
          <a:lstStyle/>
          <a:p>
            <a:endParaRPr lang="de-DE"/>
          </a:p>
        </p:txBody>
      </p:sp>
      <p:sp>
        <p:nvSpPr>
          <p:cNvPr id="5" name="Foliennummernplatzhalter 4">
            <a:extLst>
              <a:ext uri="{FF2B5EF4-FFF2-40B4-BE49-F238E27FC236}">
                <a16:creationId xmlns:a16="http://schemas.microsoft.com/office/drawing/2014/main" id="{76AD8570-81DD-4177-90D0-F58D283D6F34}"/>
              </a:ext>
            </a:extLst>
          </p:cNvPr>
          <p:cNvSpPr>
            <a:spLocks noGrp="1"/>
          </p:cNvSpPr>
          <p:nvPr>
            <p:ph type="sldNum" sz="quarter" idx="10"/>
          </p:nvPr>
        </p:nvSpPr>
        <p:spPr/>
        <p:txBody>
          <a:bodyPr/>
          <a:lstStyle/>
          <a:p>
            <a:pPr>
              <a:defRPr/>
            </a:pPr>
            <a:fld id="{6D79B608-30BF-4780-AD74-2A39D90104E2}" type="slidenum">
              <a:rPr lang="de-DE" altLang="de-DE" smtClean="0"/>
              <a:pPr>
                <a:defRPr/>
              </a:pPr>
              <a:t>83</a:t>
            </a:fld>
            <a:endParaRPr lang="de-DE" altLang="de-DE" dirty="0"/>
          </a:p>
        </p:txBody>
      </p:sp>
    </p:spTree>
    <p:extLst>
      <p:ext uri="{BB962C8B-B14F-4D97-AF65-F5344CB8AC3E}">
        <p14:creationId xmlns:p14="http://schemas.microsoft.com/office/powerpoint/2010/main" val="388639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7CF0CF78-EA54-40F7-ACE2-AB45CFE9AF04}"/>
              </a:ext>
            </a:extLst>
          </p:cNvPr>
          <p:cNvSpPr>
            <a:spLocks noGrp="1"/>
          </p:cNvSpPr>
          <p:nvPr>
            <p:ph type="ftr" sz="quarter" idx="11"/>
          </p:nvPr>
        </p:nvSpPr>
        <p:spPr/>
        <p:txBody>
          <a:bodyPr/>
          <a:lstStyle/>
          <a:p>
            <a:pPr>
              <a:defRPr/>
            </a:pPr>
            <a:r>
              <a:rPr lang="de-DE" dirty="0"/>
              <a:t>Edis </a:t>
            </a:r>
            <a:r>
              <a:rPr lang="de-DE" dirty="0" err="1"/>
              <a:t>Kurtanovic</a:t>
            </a:r>
            <a:endParaRPr lang="de-DE" dirty="0"/>
          </a:p>
        </p:txBody>
      </p:sp>
      <p:pic>
        <p:nvPicPr>
          <p:cNvPr id="7" name="Inhaltsplatzhalter 6" descr="Ein Bild, das Gebäude, draußen, Zug, Bus enthält.&#10;&#10;Automatisch generierte Beschreibung">
            <a:extLst>
              <a:ext uri="{FF2B5EF4-FFF2-40B4-BE49-F238E27FC236}">
                <a16:creationId xmlns:a16="http://schemas.microsoft.com/office/drawing/2014/main" id="{52EDF4B6-BE96-4BB9-8ABD-8F015BA8BA31}"/>
              </a:ext>
            </a:extLst>
          </p:cNvPr>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9535395" y="1961456"/>
            <a:ext cx="11233248" cy="4680520"/>
          </a:xfrm>
        </p:spPr>
      </p:pic>
      <p:sp>
        <p:nvSpPr>
          <p:cNvPr id="4" name="Titel 3">
            <a:extLst>
              <a:ext uri="{FF2B5EF4-FFF2-40B4-BE49-F238E27FC236}">
                <a16:creationId xmlns:a16="http://schemas.microsoft.com/office/drawing/2014/main" id="{9B711E98-7E06-41B0-A4E5-8779379AC9DD}"/>
              </a:ext>
            </a:extLst>
          </p:cNvPr>
          <p:cNvSpPr>
            <a:spLocks noGrp="1"/>
          </p:cNvSpPr>
          <p:nvPr>
            <p:ph type="title"/>
          </p:nvPr>
        </p:nvSpPr>
        <p:spPr/>
        <p:txBody>
          <a:bodyPr/>
          <a:lstStyle/>
          <a:p>
            <a:r>
              <a:rPr lang="en-US" sz="8800" dirty="0"/>
              <a:t>Context</a:t>
            </a:r>
            <a:endParaRPr lang="en-US" dirty="0"/>
          </a:p>
        </p:txBody>
      </p:sp>
      <p:sp>
        <p:nvSpPr>
          <p:cNvPr id="5" name="Foliennummernplatzhalter 4">
            <a:extLst>
              <a:ext uri="{FF2B5EF4-FFF2-40B4-BE49-F238E27FC236}">
                <a16:creationId xmlns:a16="http://schemas.microsoft.com/office/drawing/2014/main" id="{599EFE3B-7E43-4BC0-B646-F97515CE999C}"/>
              </a:ext>
            </a:extLst>
          </p:cNvPr>
          <p:cNvSpPr>
            <a:spLocks noGrp="1"/>
          </p:cNvSpPr>
          <p:nvPr>
            <p:ph type="sldNum" sz="quarter" idx="10"/>
          </p:nvPr>
        </p:nvSpPr>
        <p:spPr/>
        <p:txBody>
          <a:bodyPr/>
          <a:lstStyle/>
          <a:p>
            <a:pPr>
              <a:defRPr/>
            </a:pPr>
            <a:fld id="{6D79B608-30BF-4780-AD74-2A39D90104E2}" type="slidenum">
              <a:rPr lang="de-DE" altLang="de-DE" smtClean="0"/>
              <a:pPr>
                <a:defRPr/>
              </a:pPr>
              <a:t>9</a:t>
            </a:fld>
            <a:endParaRPr lang="de-DE" altLang="de-DE" dirty="0"/>
          </a:p>
        </p:txBody>
      </p:sp>
      <p:pic>
        <p:nvPicPr>
          <p:cNvPr id="9" name="Grafik 8" descr="Ein Bild, das draußen, geparkt, LKW, sitzend enthält.&#10;&#10;Automatisch generierte Beschreibung">
            <a:extLst>
              <a:ext uri="{FF2B5EF4-FFF2-40B4-BE49-F238E27FC236}">
                <a16:creationId xmlns:a16="http://schemas.microsoft.com/office/drawing/2014/main" id="{BD48A908-BC18-4108-B9FE-981C1D950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57" y="8262156"/>
            <a:ext cx="5904656" cy="4428492"/>
          </a:xfrm>
          <a:prstGeom prst="rect">
            <a:avLst/>
          </a:prstGeom>
        </p:spPr>
      </p:pic>
      <p:pic>
        <p:nvPicPr>
          <p:cNvPr id="11" name="Grafik 10" descr="Ein Bild, das Person, Mann, Uniform, Bus enthält.&#10;&#10;Automatisch generierte Beschreibung">
            <a:extLst>
              <a:ext uri="{FF2B5EF4-FFF2-40B4-BE49-F238E27FC236}">
                <a16:creationId xmlns:a16="http://schemas.microsoft.com/office/drawing/2014/main" id="{B8E3D089-BBFC-4227-B987-2D7AB38F9A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119" y="7490763"/>
            <a:ext cx="8867800" cy="4993416"/>
          </a:xfrm>
          <a:prstGeom prst="rect">
            <a:avLst/>
          </a:prstGeom>
        </p:spPr>
      </p:pic>
      <p:pic>
        <p:nvPicPr>
          <p:cNvPr id="13" name="Grafik 12" descr="Ein Bild, das Zug, Plattform, draußen, Bahnhof enthält.&#10;&#10;Automatisch generierte Beschreibung">
            <a:extLst>
              <a:ext uri="{FF2B5EF4-FFF2-40B4-BE49-F238E27FC236}">
                <a16:creationId xmlns:a16="http://schemas.microsoft.com/office/drawing/2014/main" id="{ACF7652F-B038-4EB4-AB81-4D4ED45278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768" y="3484246"/>
            <a:ext cx="8031867" cy="3939196"/>
          </a:xfrm>
          <a:prstGeom prst="rect">
            <a:avLst/>
          </a:prstGeom>
        </p:spPr>
      </p:pic>
    </p:spTree>
    <p:extLst>
      <p:ext uri="{BB962C8B-B14F-4D97-AF65-F5344CB8AC3E}">
        <p14:creationId xmlns:p14="http://schemas.microsoft.com/office/powerpoint/2010/main" val="183403133"/>
      </p:ext>
    </p:extLst>
  </p:cSld>
  <p:clrMapOvr>
    <a:masterClrMapping/>
  </p:clrMapOvr>
</p:sld>
</file>

<file path=ppt/theme/theme1.xml><?xml version="1.0" encoding="utf-8"?>
<a:theme xmlns:a="http://schemas.openxmlformats.org/drawingml/2006/main" name="GU-Design">
  <a:themeElements>
    <a:clrScheme name="GU Farben">
      <a:dk1>
        <a:srgbClr val="00618F"/>
      </a:dk1>
      <a:lt1>
        <a:srgbClr val="FFFFFF"/>
      </a:lt1>
      <a:dk2>
        <a:srgbClr val="4D4B46"/>
      </a:dk2>
      <a:lt2>
        <a:srgbClr val="F8F6F5"/>
      </a:lt2>
      <a:accent1>
        <a:srgbClr val="00618F"/>
      </a:accent1>
      <a:accent2>
        <a:srgbClr val="E4E3DD"/>
      </a:accent2>
      <a:accent3>
        <a:srgbClr val="A5AB52"/>
      </a:accent3>
      <a:accent4>
        <a:srgbClr val="4D4B46"/>
      </a:accent4>
      <a:accent5>
        <a:srgbClr val="B3062C"/>
      </a:accent5>
      <a:accent6>
        <a:srgbClr val="C96215"/>
      </a:accent6>
      <a:hlink>
        <a:srgbClr val="48A9DA"/>
      </a:hlink>
      <a:folHlink>
        <a:srgbClr val="00618F"/>
      </a:folHlink>
    </a:clrScheme>
    <a:fontScheme name="Goethe-Schriften">
      <a:majorFont>
        <a:latin typeface="Arial Narrow"/>
        <a:ea typeface="Arial Narrow"/>
        <a:cs typeface="Arial Narrow"/>
      </a:majorFont>
      <a:minorFont>
        <a:latin typeface="Arial Narrow"/>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91440" rIns="91440" bIns="9144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defPPr>
      </a:lstStyle>
    </a:spDef>
    <a:lnDef>
      <a:spPr bwMode="auto">
        <a:xfrm>
          <a:off x="0" y="0"/>
          <a:ext cx="1" cy="1"/>
        </a:xfrm>
        <a:custGeom>
          <a:avLst/>
          <a:gdLst/>
          <a:ahLst/>
          <a:cxnLst/>
          <a:rect l="0" t="0" r="0" b="0"/>
          <a:pathLst/>
        </a:cu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91440" rIns="91440" bIns="9144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defPPr>
      </a:lstStyle>
    </a:lnDef>
    <a:txDef>
      <a:spPr>
        <a:noFill/>
      </a:spPr>
      <a:bodyPr wrap="square" rtlCol="0">
        <a:spAutoFit/>
      </a:bodyPr>
      <a:lstStyle>
        <a:defPPr>
          <a:defRPr sz="4400" dirty="0" err="1" smtClean="0">
            <a:solidFill>
              <a:schemeClr val="tx2">
                <a:lumMod val="50000"/>
              </a:schemeClr>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U-Design ohne Goethekopf">
  <a:themeElements>
    <a:clrScheme name="GU Farben">
      <a:dk1>
        <a:srgbClr val="00618F"/>
      </a:dk1>
      <a:lt1>
        <a:srgbClr val="FFFFFF"/>
      </a:lt1>
      <a:dk2>
        <a:srgbClr val="4D4B46"/>
      </a:dk2>
      <a:lt2>
        <a:srgbClr val="F8F6F5"/>
      </a:lt2>
      <a:accent1>
        <a:srgbClr val="00618F"/>
      </a:accent1>
      <a:accent2>
        <a:srgbClr val="E4E3DD"/>
      </a:accent2>
      <a:accent3>
        <a:srgbClr val="A5AB52"/>
      </a:accent3>
      <a:accent4>
        <a:srgbClr val="4D4B46"/>
      </a:accent4>
      <a:accent5>
        <a:srgbClr val="B3062C"/>
      </a:accent5>
      <a:accent6>
        <a:srgbClr val="C96215"/>
      </a:accent6>
      <a:hlink>
        <a:srgbClr val="48A9DA"/>
      </a:hlink>
      <a:folHlink>
        <a:srgbClr val="00618F"/>
      </a:folHlink>
    </a:clrScheme>
    <a:fontScheme name="Goethe-Schriften">
      <a:majorFont>
        <a:latin typeface="Arial Narrow"/>
        <a:ea typeface="Arial Narrow"/>
        <a:cs typeface="Arial Narrow"/>
      </a:majorFont>
      <a:minorFont>
        <a:latin typeface="Arial Narrow"/>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91440" rIns="91440" bIns="9144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defPPr>
      </a:lstStyle>
    </a:spDef>
    <a:lnDef>
      <a:spPr bwMode="auto">
        <a:xfrm>
          <a:off x="0" y="0"/>
          <a:ext cx="1" cy="1"/>
        </a:xfrm>
        <a:custGeom>
          <a:avLst/>
          <a:gdLst/>
          <a:ahLst/>
          <a:cxnLst/>
          <a:rect l="0" t="0" r="0" b="0"/>
          <a:pathLst/>
        </a:custGeom>
        <a:solidFill>
          <a:srgbClr val="FFFFFF"/>
        </a:solidFill>
        <a:ln w="50800" cap="flat" cmpd="sng" algn="ctr">
          <a:solidFill>
            <a:srgbClr val="004F8F"/>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91440" rIns="91440" bIns="9144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de-DE" altLang="de-DE" sz="2800" b="0" i="0" u="none" strike="noStrike" cap="none" normalizeH="0" baseline="0" smtClean="0">
            <a:ln>
              <a:noFill/>
            </a:ln>
            <a:solidFill>
              <a:srgbClr val="004F8F"/>
            </a:solidFill>
            <a:effectLst/>
            <a:latin typeface="Georgia" panose="02040502050405020303" pitchFamily="18" charset="0"/>
            <a:ea typeface="Georgia" panose="02040502050405020303" pitchFamily="18" charset="0"/>
            <a:cs typeface="Georgia" panose="02040502050405020303" pitchFamily="18" charset="0"/>
            <a:sym typeface="Georgia" panose="02040502050405020303" pitchFamily="18" charset="0"/>
          </a:defRPr>
        </a:defPPr>
      </a:lstStyle>
    </a:lnDef>
    <a:txDef>
      <a:spPr>
        <a:noFill/>
      </a:spPr>
      <a:bodyPr wrap="square" rtlCol="0">
        <a:spAutoFit/>
      </a:bodyPr>
      <a:lstStyle>
        <a:defPPr>
          <a:defRPr sz="4400" dirty="0" err="1" smtClean="0">
            <a:solidFill>
              <a:schemeClr val="tx2">
                <a:lumMod val="50000"/>
              </a:schemeClr>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A7A7A7"/>
      </a:dk2>
      <a:lt2>
        <a:srgbClr val="535353"/>
      </a:lt2>
      <a:accent1>
        <a:srgbClr val="004F8F"/>
      </a:accent1>
      <a:accent2>
        <a:srgbClr val="E4E3DD"/>
      </a:accent2>
      <a:accent3>
        <a:srgbClr val="FFFFFF"/>
      </a:accent3>
      <a:accent4>
        <a:srgbClr val="000000"/>
      </a:accent4>
      <a:accent5>
        <a:srgbClr val="AAB2C6"/>
      </a:accent5>
      <a:accent6>
        <a:srgbClr val="CFCEC8"/>
      </a:accent6>
      <a:hlink>
        <a:srgbClr val="0000FF"/>
      </a:hlink>
      <a:folHlink>
        <a:srgbClr val="FF00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4699</Words>
  <Application>Microsoft Office PowerPoint</Application>
  <PresentationFormat>Benutzerdefiniert</PresentationFormat>
  <Paragraphs>710</Paragraphs>
  <Slides>83</Slides>
  <Notes>31</Notes>
  <HiddenSlides>1</HiddenSlides>
  <MMClips>2</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83</vt:i4>
      </vt:variant>
    </vt:vector>
  </HeadingPairs>
  <TitlesOfParts>
    <vt:vector size="92" baseType="lpstr">
      <vt:lpstr>Avenir Roman</vt:lpstr>
      <vt:lpstr>Arial</vt:lpstr>
      <vt:lpstr>Arial Black</vt:lpstr>
      <vt:lpstr>Arial Narrow</vt:lpstr>
      <vt:lpstr>Courier New</vt:lpstr>
      <vt:lpstr>Georgia</vt:lpstr>
      <vt:lpstr>Wingdings</vt:lpstr>
      <vt:lpstr>GU-Design</vt:lpstr>
      <vt:lpstr>GU-Design ohne Goethekopf</vt:lpstr>
      <vt:lpstr>Subway Station Hazard Detection</vt:lpstr>
      <vt:lpstr>Overview</vt:lpstr>
      <vt:lpstr>User View</vt:lpstr>
      <vt:lpstr>Context</vt:lpstr>
      <vt:lpstr>Context</vt:lpstr>
      <vt:lpstr>Context</vt:lpstr>
      <vt:lpstr>Context</vt:lpstr>
      <vt:lpstr>Context</vt:lpstr>
      <vt:lpstr>Context</vt:lpstr>
      <vt:lpstr>Task</vt:lpstr>
      <vt:lpstr>Performance Requirements</vt:lpstr>
      <vt:lpstr>Modeler View</vt:lpstr>
      <vt:lpstr>Overview (Modeler View)</vt:lpstr>
      <vt:lpstr>Sensors</vt:lpstr>
      <vt:lpstr>Train station structure – One Track</vt:lpstr>
      <vt:lpstr>Train station structure – Two Tracks</vt:lpstr>
      <vt:lpstr>Objects inside train station</vt:lpstr>
      <vt:lpstr>Safety-distance line</vt:lpstr>
      <vt:lpstr>Deep Learning Model</vt:lpstr>
      <vt:lpstr>Required Features</vt:lpstr>
      <vt:lpstr>Required Features</vt:lpstr>
      <vt:lpstr>Security Protocol</vt:lpstr>
      <vt:lpstr>Probabilistic Graphical Model </vt:lpstr>
      <vt:lpstr>System Implementation View</vt:lpstr>
      <vt:lpstr>System Modules</vt:lpstr>
      <vt:lpstr>Implementation Tasks</vt:lpstr>
      <vt:lpstr>The Dependency of the System Modules</vt:lpstr>
      <vt:lpstr>Danger Level Overview</vt:lpstr>
      <vt:lpstr>1. Development of 3D Station Assets</vt:lpstr>
      <vt:lpstr>1. Development of 3D Station Assets</vt:lpstr>
      <vt:lpstr>1. Development of 3D Station Assets</vt:lpstr>
      <vt:lpstr>1. Development of 3D Station Assets</vt:lpstr>
      <vt:lpstr>2. Subway Station Simulator</vt:lpstr>
      <vt:lpstr>2. Subway Station Simulator</vt:lpstr>
      <vt:lpstr>2. Subway Station Simulator</vt:lpstr>
      <vt:lpstr>2. Subway Station Simulator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Thresholding Algorithm</vt:lpstr>
      <vt:lpstr>Validation View</vt:lpstr>
      <vt:lpstr>Segmentation Output Examples I</vt:lpstr>
      <vt:lpstr>Segmentation output examples II</vt:lpstr>
      <vt:lpstr>Validation - Validation Set</vt:lpstr>
      <vt:lpstr>Validation - Validation Set</vt:lpstr>
      <vt:lpstr>Validation using real data</vt:lpstr>
      <vt:lpstr>Validation using real data –  Searching for good camera recordings</vt:lpstr>
      <vt:lpstr>Validation using real data –  The chosen video (“Koelner Schubser”)</vt:lpstr>
      <vt:lpstr>PowerPoint-Präsentation</vt:lpstr>
      <vt:lpstr>PowerPoint-Präsentation</vt:lpstr>
      <vt:lpstr>Validation using real data – First results</vt:lpstr>
      <vt:lpstr>Validation using real data – First results</vt:lpstr>
      <vt:lpstr>Validation using real data – There is no warning line!</vt:lpstr>
      <vt:lpstr>PowerPoint-Präsentation</vt:lpstr>
      <vt:lpstr>PowerPoint-Präsentation</vt:lpstr>
      <vt:lpstr>Validation using real data – First results</vt:lpstr>
      <vt:lpstr>Validation using real data –  Judging first results</vt:lpstr>
      <vt:lpstr>Validation using real data – Afterthoughts</vt:lpstr>
      <vt:lpstr>Validation using real data –  Adjusting input data</vt:lpstr>
      <vt:lpstr>Validation using real data –  Adjusting input data</vt:lpstr>
      <vt:lpstr>Validation using real data – New output</vt:lpstr>
      <vt:lpstr>Validation using real data – Comparing</vt:lpstr>
      <vt:lpstr>Validation using real data – Verdict</vt:lpstr>
      <vt:lpstr>Weaknesses of current implementation</vt:lpstr>
      <vt:lpstr>Recommendations for future Development-Cycles</vt:lpstr>
      <vt:lpstr>Summary</vt:lpstr>
      <vt:lpstr>Outlook</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Arkadij Schewtschenko</dc:creator>
  <cp:lastModifiedBy>Martin Ludwig</cp:lastModifiedBy>
  <cp:revision>102</cp:revision>
  <dcterms:modified xsi:type="dcterms:W3CDTF">2020-09-18T06:48:23Z</dcterms:modified>
</cp:coreProperties>
</file>